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8" r:id="rId3"/>
    <p:sldId id="263" r:id="rId4"/>
    <p:sldId id="322" r:id="rId5"/>
    <p:sldId id="264" r:id="rId6"/>
    <p:sldId id="261" r:id="rId7"/>
    <p:sldId id="259" r:id="rId8"/>
    <p:sldId id="262" r:id="rId9"/>
    <p:sldId id="311" r:id="rId10"/>
    <p:sldId id="274" r:id="rId11"/>
    <p:sldId id="323" r:id="rId12"/>
    <p:sldId id="324" r:id="rId13"/>
    <p:sldId id="260" r:id="rId14"/>
    <p:sldId id="267" r:id="rId15"/>
    <p:sldId id="266" r:id="rId16"/>
    <p:sldId id="325" r:id="rId17"/>
    <p:sldId id="326" r:id="rId18"/>
    <p:sldId id="286" r:id="rId19"/>
    <p:sldId id="289" r:id="rId20"/>
    <p:sldId id="312" r:id="rId21"/>
    <p:sldId id="288" r:id="rId22"/>
    <p:sldId id="292" r:id="rId23"/>
    <p:sldId id="268" r:id="rId24"/>
    <p:sldId id="294" r:id="rId25"/>
    <p:sldId id="276" r:id="rId26"/>
    <p:sldId id="278" r:id="rId27"/>
    <p:sldId id="279" r:id="rId28"/>
    <p:sldId id="277" r:id="rId29"/>
    <p:sldId id="281" r:id="rId30"/>
    <p:sldId id="284" r:id="rId31"/>
    <p:sldId id="283" r:id="rId32"/>
    <p:sldId id="295" r:id="rId33"/>
    <p:sldId id="282" r:id="rId34"/>
    <p:sldId id="297" r:id="rId35"/>
    <p:sldId id="298" r:id="rId36"/>
    <p:sldId id="299" r:id="rId37"/>
    <p:sldId id="300" r:id="rId38"/>
    <p:sldId id="313" r:id="rId39"/>
    <p:sldId id="315" r:id="rId40"/>
    <p:sldId id="327" r:id="rId41"/>
    <p:sldId id="317" r:id="rId42"/>
    <p:sldId id="301" r:id="rId43"/>
    <p:sldId id="316" r:id="rId44"/>
    <p:sldId id="318" r:id="rId45"/>
    <p:sldId id="302" r:id="rId46"/>
    <p:sldId id="303" r:id="rId47"/>
    <p:sldId id="319" r:id="rId48"/>
    <p:sldId id="306" r:id="rId49"/>
    <p:sldId id="310" r:id="rId50"/>
    <p:sldId id="328" r:id="rId51"/>
    <p:sldId id="32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B86D1"/>
    <a:srgbClr val="5089D3"/>
    <a:srgbClr val="6395DC"/>
    <a:srgbClr val="9F1B1B"/>
    <a:srgbClr val="9E1F1F"/>
    <a:srgbClr val="3DCD38"/>
    <a:srgbClr val="3DCF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8" autoAdjust="0"/>
    <p:restoredTop sz="88293" autoAdjust="0"/>
  </p:normalViewPr>
  <p:slideViewPr>
    <p:cSldViewPr snapToGrid="0" snapToObjects="1">
      <p:cViewPr varScale="1">
        <p:scale>
          <a:sx n="97" d="100"/>
          <a:sy n="97" d="100"/>
        </p:scale>
        <p:origin x="1059" y="6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5A6AA-F1D1-6C47-9DC2-3788E64C2419}" type="datetimeFigureOut">
              <a:rPr lang="en-US" smtClean="0"/>
              <a:t>8/30/2017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C27E2-3B43-DF4F-94E0-13761AC714DA}" type="slidenum">
              <a:rPr lang="en-US" smtClean="0"/>
              <a:t>‹#›</a:t>
            </a:fld>
            <a:endParaRPr lang="en-US"/>
          </a:p>
        </p:txBody>
      </p:sp>
    </p:spTree>
    <p:extLst>
      <p:ext uri="{BB962C8B-B14F-4D97-AF65-F5344CB8AC3E}">
        <p14:creationId xmlns:p14="http://schemas.microsoft.com/office/powerpoint/2010/main" val="322001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EFF89-AF8F-5E43-95A9-4DADB759451A}" type="slidenum">
              <a:rPr lang="en-US" altLang="zh-CN"/>
              <a:pPr/>
              <a:t>2</a:t>
            </a:fld>
            <a:endParaRPr lang="en-US" altLang="zh-CN"/>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94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existing dynamic assessment</a:t>
            </a:r>
            <a:r>
              <a:rPr lang="en-US" baseline="0" dirty="0" smtClean="0"/>
              <a:t> efforts are still subject to heuristic algorithms whose designs focus on addressing particular attack strategies rather than arbitrary attack models.  Even worse, none of the existing dynamic assessment efforts provides provable or quantifiable guarantees.  This means existing dynamic assessment approaches fail to provide theoretical proofs on “how well” these solutions are, or “why types” and “what scales” of attacks they can defend against.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11</a:t>
            </a:fld>
            <a:endParaRPr lang="en-US"/>
          </a:p>
        </p:txBody>
      </p:sp>
    </p:spTree>
    <p:extLst>
      <p:ext uri="{BB962C8B-B14F-4D97-AF65-F5344CB8AC3E}">
        <p14:creationId xmlns:p14="http://schemas.microsoft.com/office/powerpoint/2010/main" val="410348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existing dynamic assessment</a:t>
            </a:r>
            <a:r>
              <a:rPr lang="en-US" baseline="0" dirty="0" smtClean="0"/>
              <a:t> efforts are still subject to heuristic algorithms whose designs focus on addressing particular attack strategies rather than arbitrary attack models.  Even worse, none of the existing dynamic assessment efforts provides provable or quantifiable guarantees.  This means existing dynamic assessment approaches fail to provide theoretical proofs on “how well” these solutions are, or “why types” and “what scales” of attacks they can defend against.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12</a:t>
            </a:fld>
            <a:endParaRPr lang="en-US"/>
          </a:p>
        </p:txBody>
      </p:sp>
    </p:spTree>
    <p:extLst>
      <p:ext uri="{BB962C8B-B14F-4D97-AF65-F5344CB8AC3E}">
        <p14:creationId xmlns:p14="http://schemas.microsoft.com/office/powerpoint/2010/main" val="422669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work, we attempt to address a key problem that has not been solved</a:t>
            </a:r>
            <a:r>
              <a:rPr lang="en-US" baseline="0" dirty="0" smtClean="0"/>
              <a:t> by existing researches</a:t>
            </a:r>
            <a:r>
              <a:rPr lang="en-US" dirty="0" smtClean="0"/>
              <a: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13</a:t>
            </a:fld>
            <a:endParaRPr lang="en-US"/>
          </a:p>
        </p:txBody>
      </p:sp>
    </p:spTree>
    <p:extLst>
      <p:ext uri="{BB962C8B-B14F-4D97-AF65-F5344CB8AC3E}">
        <p14:creationId xmlns:p14="http://schemas.microsoft.com/office/powerpoint/2010/main" val="8121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Driven</a:t>
            </a:r>
            <a:r>
              <a:rPr lang="en-US" baseline="0" dirty="0" smtClean="0"/>
              <a:t> by this problem, o</a:t>
            </a:r>
            <a:r>
              <a:rPr lang="en-US" dirty="0" smtClean="0"/>
              <a:t>ur goal in this paper is to answer a</a:t>
            </a:r>
            <a:r>
              <a:rPr lang="en-US" baseline="0" dirty="0" smtClean="0"/>
              <a:t> challenging question: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14</a:t>
            </a:fld>
            <a:endParaRPr lang="en-US"/>
          </a:p>
        </p:txBody>
      </p:sp>
    </p:spTree>
    <p:extLst>
      <p:ext uri="{BB962C8B-B14F-4D97-AF65-F5344CB8AC3E}">
        <p14:creationId xmlns:p14="http://schemas.microsoft.com/office/powerpoint/2010/main" val="338285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we introduce our specific solution, let’s first consider a simple problem: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know this is a decent restaurant, but how can you distinguish the few correct tags from the numerous spam tags?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Intuitively, you will first go through a number of false tags until you find a correct tag. The you will think like,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15</a:t>
            </a:fld>
            <a:endParaRPr lang="en-US"/>
          </a:p>
        </p:txBody>
      </p:sp>
    </p:spTree>
    <p:extLst>
      <p:ext uri="{BB962C8B-B14F-4D97-AF65-F5344CB8AC3E}">
        <p14:creationId xmlns:p14="http://schemas.microsoft.com/office/powerpoint/2010/main" val="189707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After that, you may further wonder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16</a:t>
            </a:fld>
            <a:endParaRPr lang="en-US"/>
          </a:p>
        </p:txBody>
      </p:sp>
    </p:spTree>
    <p:extLst>
      <p:ext uri="{BB962C8B-B14F-4D97-AF65-F5344CB8AC3E}">
        <p14:creationId xmlns:p14="http://schemas.microsoft.com/office/powerpoint/2010/main" val="149881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we can find enough good users, we can simply lift their posted tags to the top of search results.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those false tags are automatically filtered out or pushed back, so they can hardly deceive the users, even if their number is much larger.</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17</a:t>
            </a:fld>
            <a:endParaRPr lang="en-US"/>
          </a:p>
        </p:txBody>
      </p:sp>
    </p:spTree>
    <p:extLst>
      <p:ext uri="{BB962C8B-B14F-4D97-AF65-F5344CB8AC3E}">
        <p14:creationId xmlns:p14="http://schemas.microsoft.com/office/powerpoint/2010/main" val="421618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 key point becomes:</a:t>
            </a:r>
            <a:r>
              <a:rPr lang="en-US" dirty="0" smtClean="0"/>
              <a:t> is this intuitive idea effective in the real world?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18</a:t>
            </a:fld>
            <a:endParaRPr lang="en-US"/>
          </a:p>
        </p:txBody>
      </p:sp>
    </p:spTree>
    <p:extLst>
      <p:ext uri="{BB962C8B-B14F-4D97-AF65-F5344CB8AC3E}">
        <p14:creationId xmlns:p14="http://schemas.microsoft.com/office/powerpoint/2010/main" val="2114703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deeply</a:t>
            </a:r>
            <a:r>
              <a:rPr lang="en-US" baseline="0" dirty="0" smtClean="0"/>
              <a:t> understand the tagging behaviors of users, we conducted measurement experiments on two real tagging system datasets, delicious and </a:t>
            </a:r>
            <a:r>
              <a:rPr lang="en-US" baseline="0" dirty="0" err="1" smtClean="0"/>
              <a:t>citeulike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19</a:t>
            </a:fld>
            <a:endParaRPr lang="en-US"/>
          </a:p>
        </p:txBody>
      </p:sp>
    </p:spTree>
    <p:extLst>
      <p:ext uri="{BB962C8B-B14F-4D97-AF65-F5344CB8AC3E}">
        <p14:creationId xmlns:p14="http://schemas.microsoft.com/office/powerpoint/2010/main" val="54555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this simple</a:t>
            </a:r>
            <a:r>
              <a:rPr lang="en-US" baseline="0" dirty="0" smtClean="0"/>
              <a:t> scenario, there are five implicit similarity cliques.  The cliques 1, 2 and 3 together contribute 70% of correct annotations, so M is 3. Note that similarity cliques only exist at the logical level, so that no party explicitly maintains such cliques, and nobody explicitly knows which users belong to what cliques.</a:t>
            </a:r>
          </a:p>
        </p:txBody>
      </p:sp>
      <p:sp>
        <p:nvSpPr>
          <p:cNvPr id="4" name="Slide Number Placeholder 3"/>
          <p:cNvSpPr>
            <a:spLocks noGrp="1"/>
          </p:cNvSpPr>
          <p:nvPr>
            <p:ph type="sldNum" sz="quarter" idx="10"/>
          </p:nvPr>
        </p:nvSpPr>
        <p:spPr/>
        <p:txBody>
          <a:bodyPr/>
          <a:lstStyle/>
          <a:p>
            <a:fld id="{368C27E2-3B43-DF4F-94E0-13761AC714DA}" type="slidenum">
              <a:rPr lang="en-US" smtClean="0"/>
              <a:t>20</a:t>
            </a:fld>
            <a:endParaRPr lang="en-US"/>
          </a:p>
        </p:txBody>
      </p:sp>
    </p:spTree>
    <p:extLst>
      <p:ext uri="{BB962C8B-B14F-4D97-AF65-F5344CB8AC3E}">
        <p14:creationId xmlns:p14="http://schemas.microsoft.com/office/powerpoint/2010/main" val="360412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EFF89-AF8F-5E43-95A9-4DADB759451A}" type="slidenum">
              <a:rPr lang="en-US" altLang="zh-CN"/>
              <a:pPr/>
              <a:t>3</a:t>
            </a:fld>
            <a:endParaRPr lang="en-US" altLang="zh-CN"/>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the help of tagging systems,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this is a TED speaker Joe </a:t>
            </a:r>
            <a:r>
              <a:rPr lang="en-US" baseline="0" dirty="0" err="1" smtClean="0"/>
              <a:t>Gebbia’s</a:t>
            </a:r>
            <a:r>
              <a:rPr lang="en-US" baseline="0" dirty="0" smtClean="0"/>
              <a:t> web page. He is the designer and co-founder of Airbnb.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this page, he has 17 related tags characterizing his major areas and TED talk keywords.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page has nearly 2 million views, so we believe that many viewers have benefited from these tags.  </a:t>
            </a:r>
            <a:endParaRPr lang="en-US" dirty="0" smtClean="0"/>
          </a:p>
          <a:p>
            <a:endParaRPr lang="en-US" dirty="0"/>
          </a:p>
        </p:txBody>
      </p:sp>
    </p:spTree>
    <p:extLst>
      <p:ext uri="{BB962C8B-B14F-4D97-AF65-F5344CB8AC3E}">
        <p14:creationId xmlns:p14="http://schemas.microsoft.com/office/powerpoint/2010/main" val="262207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for the</a:t>
            </a:r>
            <a:r>
              <a:rPr lang="en-US" baseline="0" dirty="0" smtClean="0"/>
              <a:t> two terminologies.  In this example, we use red lines to denote the similarity between users higher than 0.75.  The green lines mean the similarity lower than 0.75.  This result is extract from a real delicious dataset.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21</a:t>
            </a:fld>
            <a:endParaRPr lang="en-US"/>
          </a:p>
        </p:txBody>
      </p:sp>
    </p:spTree>
    <p:extLst>
      <p:ext uri="{BB962C8B-B14F-4D97-AF65-F5344CB8AC3E}">
        <p14:creationId xmlns:p14="http://schemas.microsoft.com/office/powerpoint/2010/main" val="1441653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me now show you the details of </a:t>
            </a:r>
            <a:r>
              <a:rPr lang="en-US" baseline="0" dirty="0" err="1" smtClean="0"/>
              <a:t>SRaaS</a:t>
            </a:r>
            <a:r>
              <a:rPr lang="en-US" baseline="0" dirty="0" smtClean="0"/>
              <a:t> system design.</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22</a:t>
            </a:fld>
            <a:endParaRPr lang="en-US"/>
          </a:p>
        </p:txBody>
      </p:sp>
    </p:spTree>
    <p:extLst>
      <p:ext uri="{BB962C8B-B14F-4D97-AF65-F5344CB8AC3E}">
        <p14:creationId xmlns:p14="http://schemas.microsoft.com/office/powerpoint/2010/main" val="235345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workflow of </a:t>
            </a:r>
            <a:r>
              <a:rPr lang="en-US" baseline="0" dirty="0" err="1" smtClean="0"/>
              <a:t>SRaaS</a:t>
            </a:r>
            <a:r>
              <a:rPr lang="en-US" baseline="0" dirty="0" smtClean="0"/>
              <a:t>.  The yellow boxes here are operations in normal tagging systems, which include search, reply and consume.  Red boxes are the operations added by </a:t>
            </a:r>
            <a:r>
              <a:rPr lang="en-US" baseline="0" dirty="0" err="1" smtClean="0"/>
              <a:t>SRaaS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23</a:t>
            </a:fld>
            <a:endParaRPr lang="en-US"/>
          </a:p>
        </p:txBody>
      </p:sp>
    </p:spTree>
    <p:extLst>
      <p:ext uri="{BB962C8B-B14F-4D97-AF65-F5344CB8AC3E}">
        <p14:creationId xmlns:p14="http://schemas.microsoft.com/office/powerpoint/2010/main" val="346699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beginning, user Alice wants to have some resource, so she sends a tag query, t, to a tagging system which deploys </a:t>
            </a:r>
            <a:r>
              <a:rPr lang="en-US" baseline="0" dirty="0" err="1" smtClean="0"/>
              <a:t>SRaaS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24</a:t>
            </a:fld>
            <a:endParaRPr lang="en-US"/>
          </a:p>
        </p:txBody>
      </p:sp>
    </p:spTree>
    <p:extLst>
      <p:ext uri="{BB962C8B-B14F-4D97-AF65-F5344CB8AC3E}">
        <p14:creationId xmlns:p14="http://schemas.microsoft.com/office/powerpoint/2010/main" val="848547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SRaaS</a:t>
            </a:r>
            <a:r>
              <a:rPr lang="en-US" dirty="0" smtClean="0"/>
              <a:t> finds all the resources annotated</a:t>
            </a:r>
            <a:r>
              <a:rPr lang="en-US" baseline="0" dirty="0" smtClean="0"/>
              <a:t> with the query tag t in the back-end of this tagging system.  Before replying the results to Alice, </a:t>
            </a:r>
            <a:r>
              <a:rPr lang="en-US" baseline="0" dirty="0" err="1" smtClean="0"/>
              <a:t>SRaaS</a:t>
            </a:r>
            <a:r>
              <a:rPr lang="en-US" baseline="0" dirty="0" smtClean="0"/>
              <a:t> runs its ranking algorithm to filter the results.  In particular, if there is at least one resource whose reputation is higher than a predefined value h, </a:t>
            </a:r>
            <a:r>
              <a:rPr lang="en-US" baseline="0" dirty="0" err="1" smtClean="0"/>
              <a:t>SRaaS</a:t>
            </a:r>
            <a:r>
              <a:rPr lang="en-US" baseline="0" dirty="0" smtClean="0"/>
              <a:t> will return results only containing resources whose reputation scores higher than h.</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25</a:t>
            </a:fld>
            <a:endParaRPr lang="en-US"/>
          </a:p>
        </p:txBody>
      </p:sp>
    </p:spTree>
    <p:extLst>
      <p:ext uri="{BB962C8B-B14F-4D97-AF65-F5344CB8AC3E}">
        <p14:creationId xmlns:p14="http://schemas.microsoft.com/office/powerpoint/2010/main" val="328399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reputation of a resource is the summation of reputation score</a:t>
            </a:r>
            <a:r>
              <a:rPr lang="en-US" baseline="0" dirty="0" smtClean="0"/>
              <a:t> of each user who annotates this resource with the tag 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26</a:t>
            </a:fld>
            <a:endParaRPr lang="en-US"/>
          </a:p>
        </p:txBody>
      </p:sp>
    </p:spTree>
    <p:extLst>
      <p:ext uri="{BB962C8B-B14F-4D97-AF65-F5344CB8AC3E}">
        <p14:creationId xmlns:p14="http://schemas.microsoft.com/office/powerpoint/2010/main" val="89272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 is a predefined</a:t>
            </a:r>
            <a:r>
              <a:rPr lang="en-US" baseline="0" dirty="0" smtClean="0"/>
              <a:t> threshold.  We typically set it as one.</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27</a:t>
            </a:fld>
            <a:endParaRPr lang="en-US"/>
          </a:p>
        </p:txBody>
      </p:sp>
    </p:spTree>
    <p:extLst>
      <p:ext uri="{BB962C8B-B14F-4D97-AF65-F5344CB8AC3E}">
        <p14:creationId xmlns:p14="http://schemas.microsoft.com/office/powerpoint/2010/main" val="1781272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Otherwise, if there is no resource</a:t>
            </a:r>
            <a:r>
              <a:rPr lang="en-US" baseline="0" dirty="0" smtClean="0"/>
              <a:t> whose reputation higher than h, </a:t>
            </a:r>
            <a:r>
              <a:rPr lang="en-US" baseline="0" dirty="0" err="1" smtClean="0"/>
              <a:t>SRaaS</a:t>
            </a:r>
            <a:r>
              <a:rPr lang="en-US" baseline="0" dirty="0" smtClean="0"/>
              <a:t> just returns all the resources in a random ordering.  Later, we will talk about the intuition of this design.</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28</a:t>
            </a:fld>
            <a:endParaRPr lang="en-US"/>
          </a:p>
        </p:txBody>
      </p:sp>
    </p:spTree>
    <p:extLst>
      <p:ext uri="{BB962C8B-B14F-4D97-AF65-F5344CB8AC3E}">
        <p14:creationId xmlns:p14="http://schemas.microsoft.com/office/powerpoint/2010/main" val="92113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reply and consume phases</a:t>
            </a:r>
            <a:r>
              <a:rPr lang="en-US" baseline="0" dirty="0" smtClean="0"/>
              <a:t>, Alice just picks one or more resources out from the returned results and then consumes them.  These two operations are just the same as the ones in any normal tagging system.</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29</a:t>
            </a:fld>
            <a:endParaRPr lang="en-US"/>
          </a:p>
        </p:txBody>
      </p:sp>
    </p:spTree>
    <p:extLst>
      <p:ext uri="{BB962C8B-B14F-4D97-AF65-F5344CB8AC3E}">
        <p14:creationId xmlns:p14="http://schemas.microsoft.com/office/powerpoint/2010/main" val="646739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simplicity, we assume Alice picks</a:t>
            </a:r>
            <a:r>
              <a:rPr lang="en-US" baseline="0" dirty="0" smtClean="0"/>
              <a:t> out and consumes a resource r.</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30</a:t>
            </a:fld>
            <a:endParaRPr lang="en-US"/>
          </a:p>
        </p:txBody>
      </p:sp>
    </p:spTree>
    <p:extLst>
      <p:ext uri="{BB962C8B-B14F-4D97-AF65-F5344CB8AC3E}">
        <p14:creationId xmlns:p14="http://schemas.microsoft.com/office/powerpoint/2010/main" val="406825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EFF89-AF8F-5E43-95A9-4DADB759451A}" type="slidenum">
              <a:rPr lang="en-US" altLang="zh-CN"/>
              <a:pPr/>
              <a:t>4</a:t>
            </a:fld>
            <a:endParaRPr lang="en-US" altLang="zh-CN"/>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TED talk tags are not only </a:t>
            </a:r>
            <a:r>
              <a:rPr lang="en-US" baseline="0" dirty="0" err="1" smtClean="0"/>
              <a:t>effetive</a:t>
            </a:r>
            <a:r>
              <a:rPr lang="en-US" baseline="0" dirty="0" smtClean="0"/>
              <a:t> but also accurate, because all of them are manually posted by either the speakers or the system administrator.</a:t>
            </a:r>
            <a:endParaRPr lang="en-US" dirty="0"/>
          </a:p>
        </p:txBody>
      </p:sp>
    </p:spTree>
    <p:extLst>
      <p:ext uri="{BB962C8B-B14F-4D97-AF65-F5344CB8AC3E}">
        <p14:creationId xmlns:p14="http://schemas.microsoft.com/office/powerpoint/2010/main" val="3437028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Alice consumes the resource r, she needs to annotate r with some tags,</a:t>
            </a:r>
            <a:r>
              <a:rPr lang="en-US" baseline="0" dirty="0" smtClean="0"/>
              <a:t> such as t1, t2 through tk.  We introduce a novel mechanism named latent feedback, which aims to inform </a:t>
            </a:r>
            <a:r>
              <a:rPr lang="en-US" baseline="0" dirty="0" err="1" smtClean="0"/>
              <a:t>SRaaS</a:t>
            </a:r>
            <a:r>
              <a:rPr lang="en-US" baseline="0" dirty="0" smtClean="0"/>
              <a:t> whether the consumed resources are correctly tagged by the query tag.</a:t>
            </a:r>
            <a:r>
              <a:rPr lang="en-US" dirty="0" smtClean="0"/>
              <a:t>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31</a:t>
            </a:fld>
            <a:endParaRPr lang="en-US"/>
          </a:p>
        </p:txBody>
      </p:sp>
    </p:spTree>
    <p:extLst>
      <p:ext uri="{BB962C8B-B14F-4D97-AF65-F5344CB8AC3E}">
        <p14:creationId xmlns:p14="http://schemas.microsoft.com/office/powerpoint/2010/main" val="2066859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our case, </a:t>
            </a:r>
            <a:r>
              <a:rPr lang="en-US" dirty="0" err="1" smtClean="0"/>
              <a:t>SRaaS</a:t>
            </a:r>
            <a:r>
              <a:rPr lang="en-US" dirty="0" smtClean="0"/>
              <a:t> looks Alice’s implicit feedback on the consumed resource r by computing the</a:t>
            </a:r>
            <a:r>
              <a:rPr lang="en-US" baseline="0" dirty="0" smtClean="0"/>
              <a:t> tag semantic similarity between the tag she uses and the query tag t.  If the tags Alice uses are very similar to her query tag t, that means this consumed resource is correctly annotated.  So, </a:t>
            </a:r>
            <a:r>
              <a:rPr lang="en-US" baseline="0" dirty="0" err="1" smtClean="0"/>
              <a:t>SRaaS</a:t>
            </a:r>
            <a:r>
              <a:rPr lang="en-US" baseline="0" dirty="0" smtClean="0"/>
              <a:t> thinks Alice offers a positive feedback to the consumed resource.  Otherwise, </a:t>
            </a:r>
            <a:r>
              <a:rPr lang="en-US" baseline="0" dirty="0" err="1" smtClean="0"/>
              <a:t>SRaaS</a:t>
            </a:r>
            <a:r>
              <a:rPr lang="en-US" baseline="0" dirty="0" smtClean="0"/>
              <a:t> looks the consumed resource is incorrectly tagged.  Due to the latent feedback mechanism, users do not need to explicitly provide any feedback to the tagging system about whether the consumed resources are correctly tagged or not, which significantly improves the practicality and usability of </a:t>
            </a:r>
            <a:r>
              <a:rPr lang="en-US" baseline="0" dirty="0" err="1" smtClean="0"/>
              <a:t>SRaaS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32</a:t>
            </a:fld>
            <a:endParaRPr lang="en-US"/>
          </a:p>
        </p:txBody>
      </p:sp>
    </p:spTree>
    <p:extLst>
      <p:ext uri="{BB962C8B-B14F-4D97-AF65-F5344CB8AC3E}">
        <p14:creationId xmlns:p14="http://schemas.microsoft.com/office/powerpoint/2010/main" val="1818755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receiving the implicit feedback, </a:t>
            </a:r>
            <a:r>
              <a:rPr lang="en-US" dirty="0" err="1" smtClean="0"/>
              <a:t>SRaaS</a:t>
            </a:r>
            <a:r>
              <a:rPr lang="en-US" dirty="0" smtClean="0"/>
              <a:t> updates the annotators’ reputation scores based on Alice’s feedback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33</a:t>
            </a:fld>
            <a:endParaRPr lang="en-US"/>
          </a:p>
        </p:txBody>
      </p:sp>
    </p:spTree>
    <p:extLst>
      <p:ext uri="{BB962C8B-B14F-4D97-AF65-F5344CB8AC3E}">
        <p14:creationId xmlns:p14="http://schemas.microsoft.com/office/powerpoint/2010/main" val="926170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feedback is negative one, each annotator multiples its reputation by beta.</a:t>
            </a:r>
            <a:r>
              <a:rPr lang="en-US" baseline="0" dirty="0" smtClean="0"/>
              <a:t>  Beta should be a value lower than 1, say 0.5.  Because normal users do not annotate resources with incorrect tags, such a design can effectively punish malicious users.</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34</a:t>
            </a:fld>
            <a:endParaRPr lang="en-US"/>
          </a:p>
        </p:txBody>
      </p:sp>
    </p:spTree>
    <p:extLst>
      <p:ext uri="{BB962C8B-B14F-4D97-AF65-F5344CB8AC3E}">
        <p14:creationId xmlns:p14="http://schemas.microsoft.com/office/powerpoint/2010/main" val="2378120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be wondering why our simple design works.  Let me show</a:t>
            </a:r>
            <a:r>
              <a:rPr lang="en-US" baseline="0" dirty="0" smtClean="0"/>
              <a:t> you the intuition of our design.</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35</a:t>
            </a:fld>
            <a:endParaRPr lang="en-US"/>
          </a:p>
        </p:txBody>
      </p:sp>
    </p:spTree>
    <p:extLst>
      <p:ext uri="{BB962C8B-B14F-4D97-AF65-F5344CB8AC3E}">
        <p14:creationId xmlns:p14="http://schemas.microsoft.com/office/powerpoint/2010/main" val="131173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recall our measurement results.  We found a small number of cliques covering most of correct annotations.</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36</a:t>
            </a:fld>
            <a:endParaRPr lang="en-US"/>
          </a:p>
        </p:txBody>
      </p:sp>
    </p:spTree>
    <p:extLst>
      <p:ext uri="{BB962C8B-B14F-4D97-AF65-F5344CB8AC3E}">
        <p14:creationId xmlns:p14="http://schemas.microsoft.com/office/powerpoint/2010/main" val="2769276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an</a:t>
            </a:r>
            <a:r>
              <a:rPr lang="en-US" baseline="0" dirty="0" smtClean="0"/>
              <a:t> annotation receives a positive feedback, good annotators can increase their reputations from this feedback</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37</a:t>
            </a:fld>
            <a:endParaRPr lang="en-US"/>
          </a:p>
        </p:txBody>
      </p:sp>
    </p:spTree>
    <p:extLst>
      <p:ext uri="{BB962C8B-B14F-4D97-AF65-F5344CB8AC3E}">
        <p14:creationId xmlns:p14="http://schemas.microsoft.com/office/powerpoint/2010/main" val="2601338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a:t>
            </a:r>
            <a:r>
              <a:rPr lang="en-US" baseline="0" dirty="0" smtClean="0"/>
              <a:t> the reputation upgrading spreads across good users quickly, because we also increase the reputation scores of users who are in the same similarity clique with the annotator.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38</a:t>
            </a:fld>
            <a:endParaRPr lang="en-US"/>
          </a:p>
        </p:txBody>
      </p:sp>
    </p:spTree>
    <p:extLst>
      <p:ext uri="{BB962C8B-B14F-4D97-AF65-F5344CB8AC3E}">
        <p14:creationId xmlns:p14="http://schemas.microsoft.com/office/powerpoint/2010/main" val="260133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most of malicious users, they will not have chance to increase their reputations, once their reputations are decreased.  Thus, even if malicious users can gain some reputations, once they did something wrong, they will lose the reputations and would never have chance to get back.  On the contrary, for normal users, because they will not do incorrect things, they can keep going very well.</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39</a:t>
            </a:fld>
            <a:endParaRPr lang="en-US"/>
          </a:p>
        </p:txBody>
      </p:sp>
    </p:spTree>
    <p:extLst>
      <p:ext uri="{BB962C8B-B14F-4D97-AF65-F5344CB8AC3E}">
        <p14:creationId xmlns:p14="http://schemas.microsoft.com/office/powerpoint/2010/main" val="2601338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most of malicious users, they will not have chance to increase their reputations, once their reputations are decreased.  Thus, even if malicious users can gain some reputations, once they did something wrong, they will lose the reputations and would never have chance to get back.  On the contrary, for normal users, because they will not do incorrect things, they can keep going very well.</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40</a:t>
            </a:fld>
            <a:endParaRPr lang="en-US"/>
          </a:p>
        </p:txBody>
      </p:sp>
    </p:spTree>
    <p:extLst>
      <p:ext uri="{BB962C8B-B14F-4D97-AF65-F5344CB8AC3E}">
        <p14:creationId xmlns:p14="http://schemas.microsoft.com/office/powerpoint/2010/main" val="395440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EFF89-AF8F-5E43-95A9-4DADB759451A}" type="slidenum">
              <a:rPr lang="en-US" altLang="zh-CN"/>
              <a:pPr/>
              <a:t>5</a:t>
            </a:fld>
            <a:endParaRPr lang="en-US" altLang="zh-CN"/>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r>
              <a:rPr lang="en-US" dirty="0" smtClean="0"/>
              <a:t>For example in delicious, any</a:t>
            </a:r>
            <a:r>
              <a:rPr lang="en-US" baseline="0" dirty="0" smtClean="0"/>
              <a:t> normal user can search web pages using the tags of interest.  In reality, our resource search quality significantly benefits from such a tag-based search method, which is also looked as an enhancement to conventional search engines.  </a:t>
            </a:r>
            <a:endParaRPr lang="en-US" dirty="0"/>
          </a:p>
        </p:txBody>
      </p:sp>
    </p:spTree>
    <p:extLst>
      <p:ext uri="{BB962C8B-B14F-4D97-AF65-F5344CB8AC3E}">
        <p14:creationId xmlns:p14="http://schemas.microsoft.com/office/powerpoint/2010/main" val="332784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simple algorithm</a:t>
            </a:r>
            <a:r>
              <a:rPr lang="en-US" baseline="0" dirty="0" smtClean="0"/>
              <a:t> generates provable guarantees.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41</a:t>
            </a:fld>
            <a:endParaRPr lang="en-US"/>
          </a:p>
        </p:txBody>
      </p:sp>
    </p:spTree>
    <p:extLst>
      <p:ext uri="{BB962C8B-B14F-4D97-AF65-F5344CB8AC3E}">
        <p14:creationId xmlns:p14="http://schemas.microsoft.com/office/powerpoint/2010/main" val="617195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42</a:t>
            </a:fld>
            <a:endParaRPr lang="en-US"/>
          </a:p>
        </p:txBody>
      </p:sp>
    </p:spTree>
    <p:extLst>
      <p:ext uri="{BB962C8B-B14F-4D97-AF65-F5344CB8AC3E}">
        <p14:creationId xmlns:p14="http://schemas.microsoft.com/office/powerpoint/2010/main" val="617195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is the number of implicit similarity</a:t>
            </a:r>
            <a:r>
              <a:rPr lang="en-US" baseline="0" dirty="0" smtClean="0"/>
              <a:t> cliques that publish a significant fraction of correct annotations.  Given our measurement results, M is relatively small in practice.</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43</a:t>
            </a:fld>
            <a:endParaRPr lang="en-US"/>
          </a:p>
        </p:txBody>
      </p:sp>
    </p:spTree>
    <p:extLst>
      <p:ext uri="{BB962C8B-B14F-4D97-AF65-F5344CB8AC3E}">
        <p14:creationId xmlns:p14="http://schemas.microsoft.com/office/powerpoint/2010/main" val="617195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 formal</a:t>
            </a:r>
            <a:r>
              <a:rPr lang="en-US" baseline="0" dirty="0" smtClean="0"/>
              <a:t> proofs in our paper.  Please see our paper for more details.</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44</a:t>
            </a:fld>
            <a:endParaRPr lang="en-US"/>
          </a:p>
        </p:txBody>
      </p:sp>
    </p:spTree>
    <p:extLst>
      <p:ext uri="{BB962C8B-B14F-4D97-AF65-F5344CB8AC3E}">
        <p14:creationId xmlns:p14="http://schemas.microsoft.com/office/powerpoint/2010/main" val="617195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me</a:t>
            </a:r>
            <a:r>
              <a:rPr lang="en-US" dirty="0" smtClean="0"/>
              <a:t> now quickly show you evaluation</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45</a:t>
            </a:fld>
            <a:endParaRPr lang="en-US"/>
          </a:p>
        </p:txBody>
      </p:sp>
    </p:spTree>
    <p:extLst>
      <p:ext uri="{BB962C8B-B14F-4D97-AF65-F5344CB8AC3E}">
        <p14:creationId xmlns:p14="http://schemas.microsoft.com/office/powerpoint/2010/main" val="1861100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the limited time, we just show the results of comparing </a:t>
            </a:r>
            <a:r>
              <a:rPr lang="en-US" baseline="0" dirty="0" err="1" smtClean="0"/>
              <a:t>SRaaS</a:t>
            </a:r>
            <a:r>
              <a:rPr lang="en-US" baseline="0" dirty="0" smtClean="0"/>
              <a:t> with the state-of-the-art efforts.  For the rest of evaluation results, please read our paper for more details.</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46</a:t>
            </a:fld>
            <a:endParaRPr lang="en-US"/>
          </a:p>
        </p:txBody>
      </p:sp>
    </p:spTree>
    <p:extLst>
      <p:ext uri="{BB962C8B-B14F-4D97-AF65-F5344CB8AC3E}">
        <p14:creationId xmlns:p14="http://schemas.microsoft.com/office/powerpoint/2010/main" val="2826981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evaluation, we employ three types of representative tag spam attacks, random spam attack, collusive attack and tricky attack.  Random attack just randomly selects incorrect tags to annotate resources with these randomly chosen tags.  For collusive attack, malicious users annotate many same resources with the number of the same misleading and popular tags to make these resources easy to be searched. Tricky attackers first pretend themselves by publishing correct annotations to gain the credits, and then annotate specific victim resources with misleading tags.</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47</a:t>
            </a:fld>
            <a:endParaRPr lang="en-US"/>
          </a:p>
        </p:txBody>
      </p:sp>
    </p:spTree>
    <p:extLst>
      <p:ext uri="{BB962C8B-B14F-4D97-AF65-F5344CB8AC3E}">
        <p14:creationId xmlns:p14="http://schemas.microsoft.com/office/powerpoint/2010/main" val="3141893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result of launching lightweight</a:t>
            </a:r>
            <a:r>
              <a:rPr lang="en-US" baseline="0" dirty="0" smtClean="0"/>
              <a:t> random attack to all the tag search models.  Lightweight means in each experimental cycle, 10-50 misleading tags are generated.  As shown in this result, Boolean scheme and static scheme are affected badly, and other schemes behave quite well.</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48</a:t>
            </a:fld>
            <a:endParaRPr lang="en-US"/>
          </a:p>
        </p:txBody>
      </p:sp>
    </p:spTree>
    <p:extLst>
      <p:ext uri="{BB962C8B-B14F-4D97-AF65-F5344CB8AC3E}">
        <p14:creationId xmlns:p14="http://schemas.microsoft.com/office/powerpoint/2010/main" val="4046080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a:t>
            </a:r>
            <a:r>
              <a:rPr lang="en-US" dirty="0" err="1" smtClean="0"/>
              <a:t>SRaaS</a:t>
            </a:r>
            <a:r>
              <a:rPr lang="en-US" dirty="0" smtClean="0"/>
              <a:t> is a novel tag spam resistant</a:t>
            </a:r>
            <a:r>
              <a:rPr lang="en-US" baseline="0" dirty="0" smtClean="0"/>
              <a:t> service.  It targets heterogeneous attack models and arbitrary tagging service scenarios.  In addition, </a:t>
            </a:r>
            <a:r>
              <a:rPr lang="en-US" baseline="0" dirty="0" err="1" smtClean="0"/>
              <a:t>SRaaS</a:t>
            </a:r>
            <a:r>
              <a:rPr lang="en-US" baseline="0" dirty="0" smtClean="0"/>
              <a:t> provides provable guarantees on its defense capability.  Our experiment results based on real-world and spam-intensive dataset have demonstrated that </a:t>
            </a:r>
            <a:r>
              <a:rPr lang="en-US" baseline="0" dirty="0" err="1" smtClean="0"/>
              <a:t>SRaaS</a:t>
            </a:r>
            <a:r>
              <a:rPr lang="en-US" baseline="0" dirty="0" smtClean="0"/>
              <a:t> is effective to tag spam and the system is efficient.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49</a:t>
            </a:fld>
            <a:endParaRPr lang="en-US"/>
          </a:p>
        </p:txBody>
      </p:sp>
    </p:spTree>
    <p:extLst>
      <p:ext uri="{BB962C8B-B14F-4D97-AF65-F5344CB8AC3E}">
        <p14:creationId xmlns:p14="http://schemas.microsoft.com/office/powerpoint/2010/main" val="584520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a:t>
            </a:r>
            <a:r>
              <a:rPr lang="en-US" dirty="0" err="1" smtClean="0"/>
              <a:t>SRaaS</a:t>
            </a:r>
            <a:r>
              <a:rPr lang="en-US" dirty="0" smtClean="0"/>
              <a:t> is a novel tag spam resistant</a:t>
            </a:r>
            <a:r>
              <a:rPr lang="en-US" baseline="0" dirty="0" smtClean="0"/>
              <a:t> service.  It targets heterogeneous attack models and arbitrary tagging service scenarios.  In addition, </a:t>
            </a:r>
            <a:r>
              <a:rPr lang="en-US" baseline="0" dirty="0" err="1" smtClean="0"/>
              <a:t>SRaaS</a:t>
            </a:r>
            <a:r>
              <a:rPr lang="en-US" baseline="0" dirty="0" smtClean="0"/>
              <a:t> provides provable guarantees on its defense capability.  Our experiment results based on real-world and spam-intensive dataset have demonstrated that </a:t>
            </a:r>
            <a:r>
              <a:rPr lang="en-US" baseline="0" dirty="0" err="1" smtClean="0"/>
              <a:t>SRaaS</a:t>
            </a:r>
            <a:r>
              <a:rPr lang="en-US" baseline="0" dirty="0" smtClean="0"/>
              <a:t> is effective to tag spam and the system is efficient.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50</a:t>
            </a:fld>
            <a:endParaRPr lang="en-US"/>
          </a:p>
        </p:txBody>
      </p:sp>
    </p:spTree>
    <p:extLst>
      <p:ext uri="{BB962C8B-B14F-4D97-AF65-F5344CB8AC3E}">
        <p14:creationId xmlns:p14="http://schemas.microsoft.com/office/powerpoint/2010/main" val="85675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tag spam problem is not hypothetical or trivial in today’s Internet. In</a:t>
            </a:r>
            <a:r>
              <a:rPr lang="en-US" baseline="0" dirty="0" smtClean="0"/>
              <a:t> practice, we often observe ridiculous situations brought by tag spam. </a:t>
            </a:r>
          </a:p>
          <a:p>
            <a:r>
              <a:rPr lang="en-US" baseline="0" dirty="0" smtClean="0"/>
              <a:t>For example, a very decent restaurant can have a bundle of negative tags; on the contrary, an awful restaurant where you have to wait 30 minutes can have a lot of positive tags.</a:t>
            </a:r>
            <a:r>
              <a:rPr lang="en-US" dirty="0" smtClean="0"/>
              <a:t> </a:t>
            </a:r>
          </a:p>
          <a:p>
            <a:r>
              <a:rPr lang="en-US" dirty="0" smtClean="0"/>
              <a:t>Obviously, attackers are exploiting tag spam to</a:t>
            </a:r>
            <a:r>
              <a:rPr lang="en-US" baseline="0" dirty="0" smtClean="0"/>
              <a:t> </a:t>
            </a:r>
            <a:r>
              <a:rPr lang="en-US" altLang="zh-CN" baseline="0" dirty="0" smtClean="0"/>
              <a:t>mislead normal users. </a:t>
            </a:r>
          </a:p>
          <a:p>
            <a:r>
              <a:rPr lang="en-US" altLang="zh-CN" baseline="0" dirty="0" smtClean="0"/>
              <a:t>Large-scale tag spam attacks can easily bury the few correct tags, thus cheating the users even with abundant experiences.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6</a:t>
            </a:fld>
            <a:endParaRPr lang="en-US"/>
          </a:p>
        </p:txBody>
      </p:sp>
    </p:spTree>
    <p:extLst>
      <p:ext uri="{BB962C8B-B14F-4D97-AF65-F5344CB8AC3E}">
        <p14:creationId xmlns:p14="http://schemas.microsoft.com/office/powerpoint/2010/main" val="616575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a:t>
            </a:r>
            <a:r>
              <a:rPr lang="en-US" dirty="0" err="1" smtClean="0"/>
              <a:t>SRaaS</a:t>
            </a:r>
            <a:r>
              <a:rPr lang="en-US" dirty="0" smtClean="0"/>
              <a:t> is a novel tag spam resistant</a:t>
            </a:r>
            <a:r>
              <a:rPr lang="en-US" baseline="0" dirty="0" smtClean="0"/>
              <a:t> service.  It targets heterogeneous attack models and arbitrary tagging service scenarios.  In addition, </a:t>
            </a:r>
            <a:r>
              <a:rPr lang="en-US" baseline="0" dirty="0" err="1" smtClean="0"/>
              <a:t>SRaaS</a:t>
            </a:r>
            <a:r>
              <a:rPr lang="en-US" baseline="0" dirty="0" smtClean="0"/>
              <a:t> provides provable guarantees on its defense capability.  Our experiment results based on real-world and spam-intensive dataset have demonstrated that </a:t>
            </a:r>
            <a:r>
              <a:rPr lang="en-US" baseline="0" dirty="0" err="1" smtClean="0"/>
              <a:t>SRaaS</a:t>
            </a:r>
            <a:r>
              <a:rPr lang="en-US" baseline="0" dirty="0" smtClean="0"/>
              <a:t> is effective to tag spam and the system is efficient.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51</a:t>
            </a:fld>
            <a:endParaRPr lang="en-US"/>
          </a:p>
        </p:txBody>
      </p:sp>
    </p:spTree>
    <p:extLst>
      <p:ext uri="{BB962C8B-B14F-4D97-AF65-F5344CB8AC3E}">
        <p14:creationId xmlns:p14="http://schemas.microsoft.com/office/powerpoint/2010/main" val="300727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 spam is not a novel problem.</a:t>
            </a:r>
            <a:r>
              <a:rPr lang="en-US" baseline="0" dirty="0" smtClean="0"/>
              <a:t> In the past a few years, many researches have been conducted to fight tag spam. </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7</a:t>
            </a:fld>
            <a:endParaRPr lang="en-US"/>
          </a:p>
        </p:txBody>
      </p:sp>
    </p:spTree>
    <p:extLst>
      <p:ext uri="{BB962C8B-B14F-4D97-AF65-F5344CB8AC3E}">
        <p14:creationId xmlns:p14="http://schemas.microsoft.com/office/powerpoint/2010/main" val="136119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Defending against tag spam is very important.</a:t>
            </a:r>
            <a:r>
              <a:rPr lang="en-US" baseline="0" dirty="0" smtClean="0"/>
              <a:t>  If users frequently consume unwanted resources, the usability of tagging systems are adversely affected.  Therefore, there have been many techniques proposed to address tag spam problem.  We classify the state-of-the-art efforts into two groups: static detection approaches and dynamic assessment approaches.</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8</a:t>
            </a:fld>
            <a:endParaRPr lang="en-US"/>
          </a:p>
        </p:txBody>
      </p:sp>
    </p:spTree>
    <p:extLst>
      <p:ext uri="{BB962C8B-B14F-4D97-AF65-F5344CB8AC3E}">
        <p14:creationId xmlns:p14="http://schemas.microsoft.com/office/powerpoint/2010/main" val="235449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detection approaches use</a:t>
            </a:r>
            <a:r>
              <a:rPr lang="en-US" baseline="0" dirty="0" smtClean="0"/>
              <a:t> machine learning and data mining techniques to analyze tagging system datasets, and then detect, identify and remove tag spam matching certain target characteristics or patterns.</a:t>
            </a:r>
          </a:p>
        </p:txBody>
      </p:sp>
      <p:sp>
        <p:nvSpPr>
          <p:cNvPr id="4" name="Slide Number Placeholder 3"/>
          <p:cNvSpPr>
            <a:spLocks noGrp="1"/>
          </p:cNvSpPr>
          <p:nvPr>
            <p:ph type="sldNum" sz="quarter" idx="10"/>
          </p:nvPr>
        </p:nvSpPr>
        <p:spPr/>
        <p:txBody>
          <a:bodyPr/>
          <a:lstStyle/>
          <a:p>
            <a:fld id="{368C27E2-3B43-DF4F-94E0-13761AC714DA}" type="slidenum">
              <a:rPr lang="en-US" smtClean="0"/>
              <a:t>9</a:t>
            </a:fld>
            <a:endParaRPr lang="en-US"/>
          </a:p>
        </p:txBody>
      </p:sp>
    </p:spTree>
    <p:extLst>
      <p:ext uri="{BB962C8B-B14F-4D97-AF65-F5344CB8AC3E}">
        <p14:creationId xmlns:p14="http://schemas.microsoft.com/office/powerpoint/2010/main" val="235449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existing dynamic assessment</a:t>
            </a:r>
            <a:r>
              <a:rPr lang="en-US" baseline="0" dirty="0" smtClean="0"/>
              <a:t> efforts are still subject to heuristic algorithms whose designs focus on addressing particular attack strategies rather than arbitrary attack models.  Even worse, none of the existing dynamic assessment efforts provides provable or quantifiable guarantees.  This means existing dynamic assessment approaches fail to provide theoretical proofs on “how well” these solutions are, or “why types” and “what scales” of attacks they can defend against.</a:t>
            </a:r>
            <a:endParaRPr lang="en-US" dirty="0"/>
          </a:p>
        </p:txBody>
      </p:sp>
      <p:sp>
        <p:nvSpPr>
          <p:cNvPr id="4" name="Slide Number Placeholder 3"/>
          <p:cNvSpPr>
            <a:spLocks noGrp="1"/>
          </p:cNvSpPr>
          <p:nvPr>
            <p:ph type="sldNum" sz="quarter" idx="10"/>
          </p:nvPr>
        </p:nvSpPr>
        <p:spPr/>
        <p:txBody>
          <a:bodyPr/>
          <a:lstStyle/>
          <a:p>
            <a:fld id="{368C27E2-3B43-DF4F-94E0-13761AC714DA}" type="slidenum">
              <a:rPr lang="en-US" smtClean="0"/>
              <a:t>10</a:t>
            </a:fld>
            <a:endParaRPr lang="en-US"/>
          </a:p>
        </p:txBody>
      </p:sp>
    </p:spTree>
    <p:extLst>
      <p:ext uri="{BB962C8B-B14F-4D97-AF65-F5344CB8AC3E}">
        <p14:creationId xmlns:p14="http://schemas.microsoft.com/office/powerpoint/2010/main" val="102295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AB303-DFD4-884A-996F-6943126A9ED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84688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AB303-DFD4-884A-996F-6943126A9ED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89417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AB303-DFD4-884A-996F-6943126A9ED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252120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AB303-DFD4-884A-996F-6943126A9ED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22749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AB303-DFD4-884A-996F-6943126A9ED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332906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AB303-DFD4-884A-996F-6943126A9ED2}"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306317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AB303-DFD4-884A-996F-6943126A9ED2}"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121593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AB303-DFD4-884A-996F-6943126A9ED2}"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113753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AB303-DFD4-884A-996F-6943126A9ED2}"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257928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B303-DFD4-884A-996F-6943126A9ED2}"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73740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B303-DFD4-884A-996F-6943126A9ED2}"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A5B26-E55E-3A43-8F1F-6AA56496F54C}" type="slidenum">
              <a:rPr lang="en-US" smtClean="0"/>
              <a:t>‹#›</a:t>
            </a:fld>
            <a:endParaRPr lang="en-US"/>
          </a:p>
        </p:txBody>
      </p:sp>
    </p:spTree>
    <p:extLst>
      <p:ext uri="{BB962C8B-B14F-4D97-AF65-F5344CB8AC3E}">
        <p14:creationId xmlns:p14="http://schemas.microsoft.com/office/powerpoint/2010/main" val="376840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AB303-DFD4-884A-996F-6943126A9ED2}" type="datetimeFigureOut">
              <a:rPr lang="en-US" smtClean="0"/>
              <a:t>8/30/2017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A5B26-E55E-3A43-8F1F-6AA56496F54C}" type="slidenum">
              <a:rPr lang="en-US" smtClean="0"/>
              <a:t>‹#›</a:t>
            </a:fld>
            <a:endParaRPr lang="en-US"/>
          </a:p>
        </p:txBody>
      </p:sp>
    </p:spTree>
    <p:extLst>
      <p:ext uri="{BB962C8B-B14F-4D97-AF65-F5344CB8AC3E}">
        <p14:creationId xmlns:p14="http://schemas.microsoft.com/office/powerpoint/2010/main" val="60688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1001"/>
            <a:ext cx="7772400" cy="1470025"/>
          </a:xfrm>
        </p:spPr>
        <p:txBody>
          <a:bodyPr/>
          <a:lstStyle/>
          <a:p>
            <a:r>
              <a:rPr lang="en-US" dirty="0" smtClean="0"/>
              <a:t>Resisting Tag Spam by Leveraging Implicit User Behaviors</a:t>
            </a:r>
            <a:endParaRPr lang="en-US" dirty="0"/>
          </a:p>
        </p:txBody>
      </p:sp>
      <p:sp>
        <p:nvSpPr>
          <p:cNvPr id="3" name="Subtitle 2"/>
          <p:cNvSpPr>
            <a:spLocks noGrp="1"/>
          </p:cNvSpPr>
          <p:nvPr>
            <p:ph type="subTitle" idx="1"/>
          </p:nvPr>
        </p:nvSpPr>
        <p:spPr>
          <a:xfrm>
            <a:off x="1371600" y="3722528"/>
            <a:ext cx="6400800" cy="2271871"/>
          </a:xfrm>
        </p:spPr>
        <p:txBody>
          <a:bodyPr>
            <a:normAutofit fontScale="85000" lnSpcReduction="20000"/>
          </a:bodyPr>
          <a:lstStyle/>
          <a:p>
            <a:r>
              <a:rPr lang="en-US" dirty="0" smtClean="0"/>
              <a:t>Ennan </a:t>
            </a:r>
            <a:r>
              <a:rPr lang="en-US" dirty="0" err="1" smtClean="0"/>
              <a:t>Zhai</a:t>
            </a:r>
            <a:r>
              <a:rPr lang="en-US" dirty="0" smtClean="0"/>
              <a:t>, </a:t>
            </a:r>
            <a:r>
              <a:rPr lang="en-US" i="1" dirty="0" smtClean="0"/>
              <a:t>Yale University </a:t>
            </a:r>
          </a:p>
          <a:p>
            <a:r>
              <a:rPr lang="en-US" u="sng" dirty="0" smtClean="0"/>
              <a:t>Zhenhua Li</a:t>
            </a:r>
            <a:r>
              <a:rPr lang="en-US" dirty="0" smtClean="0"/>
              <a:t>, </a:t>
            </a:r>
            <a:r>
              <a:rPr lang="en-US" i="1" dirty="0" smtClean="0"/>
              <a:t>Tsinghua </a:t>
            </a:r>
            <a:r>
              <a:rPr lang="en-US" altLang="zh-CN" i="1" dirty="0"/>
              <a:t>University</a:t>
            </a:r>
            <a:r>
              <a:rPr lang="en-US" i="1" dirty="0" smtClean="0"/>
              <a:t> </a:t>
            </a:r>
          </a:p>
          <a:p>
            <a:r>
              <a:rPr lang="en-US" dirty="0" err="1" smtClean="0"/>
              <a:t>Zhenyu</a:t>
            </a:r>
            <a:r>
              <a:rPr lang="en-US" dirty="0" smtClean="0"/>
              <a:t> Li, </a:t>
            </a:r>
            <a:r>
              <a:rPr lang="en-US" i="1" dirty="0" smtClean="0"/>
              <a:t>Chinese Academy of Sciences</a:t>
            </a:r>
          </a:p>
          <a:p>
            <a:r>
              <a:rPr lang="en-US" dirty="0" smtClean="0"/>
              <a:t>Fan Wu, </a:t>
            </a:r>
            <a:r>
              <a:rPr lang="en-US" i="1" dirty="0" smtClean="0"/>
              <a:t>Shanghai </a:t>
            </a:r>
            <a:r>
              <a:rPr lang="en-US" i="1" dirty="0" err="1" smtClean="0"/>
              <a:t>Jiaotong</a:t>
            </a:r>
            <a:r>
              <a:rPr lang="en-US" i="1" dirty="0" smtClean="0"/>
              <a:t> University</a:t>
            </a:r>
          </a:p>
          <a:p>
            <a:r>
              <a:rPr lang="en-US" dirty="0" err="1" smtClean="0"/>
              <a:t>Guihai</a:t>
            </a:r>
            <a:r>
              <a:rPr lang="en-US" dirty="0" smtClean="0"/>
              <a:t> Chen, </a:t>
            </a:r>
            <a:r>
              <a:rPr lang="en-US" altLang="zh-CN" i="1" dirty="0"/>
              <a:t>Shanghai </a:t>
            </a:r>
            <a:r>
              <a:rPr lang="en-US" altLang="zh-CN" i="1" dirty="0" err="1"/>
              <a:t>Jiaotong</a:t>
            </a:r>
            <a:r>
              <a:rPr lang="en-US" altLang="zh-CN" i="1" dirty="0"/>
              <a:t> University</a:t>
            </a:r>
            <a:endParaRPr lang="en-US" i="1"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88" y="248136"/>
            <a:ext cx="8461021" cy="1118656"/>
          </a:xfrm>
          <a:prstGeom prst="rect">
            <a:avLst/>
          </a:prstGeom>
        </p:spPr>
      </p:pic>
    </p:spTree>
    <p:extLst>
      <p:ext uri="{BB962C8B-B14F-4D97-AF65-F5344CB8AC3E}">
        <p14:creationId xmlns:p14="http://schemas.microsoft.com/office/powerpoint/2010/main" val="308320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300251" y="269875"/>
            <a:ext cx="4284747"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State-of-the-Art Efforts</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487437" y="1116629"/>
            <a:ext cx="8173156" cy="2954655"/>
          </a:xfrm>
          <a:prstGeom prst="rect">
            <a:avLst/>
          </a:prstGeom>
          <a:noFill/>
        </p:spPr>
        <p:txBody>
          <a:bodyPr wrap="square" rtlCol="0" anchor="ctr">
            <a:spAutoFit/>
          </a:bodyPr>
          <a:lstStyle/>
          <a:p>
            <a:pPr marL="285750" indent="-285750">
              <a:buSzPct val="110000"/>
              <a:buFont typeface="Arial"/>
              <a:buChar char="•"/>
            </a:pPr>
            <a:r>
              <a:rPr lang="en-US" sz="2800" dirty="0" smtClean="0"/>
              <a:t>Static detection: identifying spam via machine learning and data mining techniques</a:t>
            </a:r>
          </a:p>
          <a:p>
            <a:pPr lvl="1">
              <a:buSzPct val="110000"/>
            </a:pPr>
            <a:r>
              <a:rPr lang="en-US" altLang="zh-CN" sz="2400" dirty="0" smtClean="0">
                <a:solidFill>
                  <a:srgbClr val="0000FF"/>
                </a:solidFill>
              </a:rPr>
              <a:t>+   Quick, one-shot execution</a:t>
            </a:r>
            <a:endParaRPr lang="en-US" sz="2400" dirty="0" smtClean="0">
              <a:solidFill>
                <a:srgbClr val="0000FF"/>
              </a:solidFill>
            </a:endParaRPr>
          </a:p>
          <a:p>
            <a:pPr marL="800100" lvl="1" indent="-342900">
              <a:buSzPct val="110000"/>
              <a:buFontTx/>
              <a:buChar char="-"/>
            </a:pPr>
            <a:r>
              <a:rPr lang="en-US" sz="2400" dirty="0" smtClean="0">
                <a:solidFill>
                  <a:srgbClr val="C00000"/>
                </a:solidFill>
              </a:rPr>
              <a:t>Limited to specific spam patterns and datasets</a:t>
            </a:r>
          </a:p>
          <a:p>
            <a:pPr marL="800100" lvl="1" indent="-342900">
              <a:buSzPct val="110000"/>
              <a:buFontTx/>
              <a:buChar char="-"/>
            </a:pPr>
            <a:r>
              <a:rPr lang="en-US" sz="2400" dirty="0" smtClean="0">
                <a:solidFill>
                  <a:srgbClr val="C00000"/>
                </a:solidFill>
              </a:rPr>
              <a:t>Introduce much computational overhead</a:t>
            </a:r>
          </a:p>
          <a:p>
            <a:pPr marL="285750" indent="-285750">
              <a:buSzPct val="110000"/>
              <a:buFont typeface="Arial"/>
              <a:buChar char="•"/>
            </a:pPr>
            <a:endParaRPr lang="en-US" sz="1000" dirty="0" smtClean="0"/>
          </a:p>
          <a:p>
            <a:pPr marL="285750" indent="-285750">
              <a:buSzPct val="110000"/>
              <a:buFont typeface="Arial"/>
              <a:buChar char="•"/>
            </a:pPr>
            <a:endParaRPr lang="en-US" sz="1000" dirty="0"/>
          </a:p>
          <a:p>
            <a:pPr marL="285750" indent="-285750">
              <a:buSzPct val="110000"/>
              <a:buFont typeface="Arial"/>
              <a:buChar char="•"/>
            </a:pPr>
            <a:endParaRPr lang="en-US" sz="1000" dirty="0" smtClean="0"/>
          </a:p>
          <a:p>
            <a:pPr marL="285750" indent="-285750">
              <a:buSzPct val="110000"/>
              <a:buFont typeface="Arial"/>
              <a:buChar char="•"/>
            </a:pPr>
            <a:r>
              <a:rPr lang="en-US" sz="2800" dirty="0" smtClean="0"/>
              <a:t>Dynamic assessment:</a:t>
            </a:r>
            <a:endParaRPr lang="en-US" sz="2400" dirty="0" smtClean="0">
              <a:solidFill>
                <a:srgbClr val="C00000"/>
              </a:solidFill>
            </a:endParaRPr>
          </a:p>
        </p:txBody>
      </p:sp>
    </p:spTree>
    <p:extLst>
      <p:ext uri="{BB962C8B-B14F-4D97-AF65-F5344CB8AC3E}">
        <p14:creationId xmlns:p14="http://schemas.microsoft.com/office/powerpoint/2010/main" val="2419449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300251" y="269875"/>
            <a:ext cx="4284747"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State-of-the-Art Efforts</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546954" y="1096870"/>
            <a:ext cx="8173156" cy="3385542"/>
          </a:xfrm>
          <a:prstGeom prst="rect">
            <a:avLst/>
          </a:prstGeom>
          <a:noFill/>
        </p:spPr>
        <p:txBody>
          <a:bodyPr wrap="square" rtlCol="0" anchor="ctr">
            <a:spAutoFit/>
          </a:bodyPr>
          <a:lstStyle/>
          <a:p>
            <a:pPr marL="285750" indent="-285750">
              <a:buSzPct val="110000"/>
              <a:buFont typeface="Arial"/>
              <a:buChar char="•"/>
            </a:pPr>
            <a:r>
              <a:rPr lang="en-US" sz="2800" dirty="0" smtClean="0"/>
              <a:t>Static detection: identifying spam via machine learning and data mining techniques</a:t>
            </a:r>
          </a:p>
          <a:p>
            <a:pPr lvl="1">
              <a:buSzPct val="110000"/>
            </a:pPr>
            <a:r>
              <a:rPr lang="en-US" altLang="zh-CN" sz="2400" dirty="0" smtClean="0">
                <a:solidFill>
                  <a:srgbClr val="0000FF"/>
                </a:solidFill>
              </a:rPr>
              <a:t>+   Quick, one-shot execution</a:t>
            </a:r>
            <a:endParaRPr lang="en-US" sz="2400" dirty="0" smtClean="0">
              <a:solidFill>
                <a:srgbClr val="0000FF"/>
              </a:solidFill>
            </a:endParaRPr>
          </a:p>
          <a:p>
            <a:pPr marL="800100" lvl="1" indent="-342900">
              <a:buSzPct val="110000"/>
              <a:buFontTx/>
              <a:buChar char="-"/>
            </a:pPr>
            <a:r>
              <a:rPr lang="en-US" sz="2400" dirty="0" smtClean="0">
                <a:solidFill>
                  <a:srgbClr val="C00000"/>
                </a:solidFill>
              </a:rPr>
              <a:t>Limited to specific spam patterns and datasets</a:t>
            </a:r>
          </a:p>
          <a:p>
            <a:pPr marL="800100" lvl="1" indent="-342900">
              <a:buSzPct val="110000"/>
              <a:buFontTx/>
              <a:buChar char="-"/>
            </a:pPr>
            <a:r>
              <a:rPr lang="en-US" sz="2400" dirty="0" smtClean="0">
                <a:solidFill>
                  <a:srgbClr val="C00000"/>
                </a:solidFill>
              </a:rPr>
              <a:t>Introduce much computational overhead</a:t>
            </a:r>
          </a:p>
          <a:p>
            <a:pPr marL="285750" indent="-285750">
              <a:buSzPct val="110000"/>
              <a:buFont typeface="Arial"/>
              <a:buChar char="•"/>
            </a:pPr>
            <a:endParaRPr lang="en-US" sz="1000" dirty="0" smtClean="0"/>
          </a:p>
          <a:p>
            <a:pPr marL="285750" indent="-285750">
              <a:buSzPct val="110000"/>
              <a:buFont typeface="Arial"/>
              <a:buChar char="•"/>
            </a:pPr>
            <a:endParaRPr lang="en-US" sz="1000" dirty="0"/>
          </a:p>
          <a:p>
            <a:pPr marL="285750" indent="-285750">
              <a:buSzPct val="110000"/>
              <a:buFont typeface="Arial"/>
              <a:buChar char="•"/>
            </a:pPr>
            <a:endParaRPr lang="en-US" sz="1000" dirty="0" smtClean="0"/>
          </a:p>
          <a:p>
            <a:pPr marL="285750" indent="-285750">
              <a:buSzPct val="110000"/>
              <a:buFont typeface="Arial"/>
              <a:buChar char="•"/>
            </a:pPr>
            <a:r>
              <a:rPr lang="en-US" sz="2800" dirty="0" smtClean="0"/>
              <a:t>Dynamic assessment: evaluating the quality of users’ tagging behaviors via historical activities</a:t>
            </a:r>
          </a:p>
        </p:txBody>
      </p:sp>
    </p:spTree>
    <p:extLst>
      <p:ext uri="{BB962C8B-B14F-4D97-AF65-F5344CB8AC3E}">
        <p14:creationId xmlns:p14="http://schemas.microsoft.com/office/powerpoint/2010/main" val="3722812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300251" y="269875"/>
            <a:ext cx="4284747"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State-of-the-Art Efforts</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487437" y="1081628"/>
            <a:ext cx="8173156" cy="5232202"/>
          </a:xfrm>
          <a:prstGeom prst="rect">
            <a:avLst/>
          </a:prstGeom>
          <a:noFill/>
        </p:spPr>
        <p:txBody>
          <a:bodyPr wrap="square" rtlCol="0" anchor="ctr">
            <a:spAutoFit/>
          </a:bodyPr>
          <a:lstStyle/>
          <a:p>
            <a:pPr marL="285750" indent="-285750">
              <a:buSzPct val="110000"/>
              <a:buFont typeface="Arial"/>
              <a:buChar char="•"/>
            </a:pPr>
            <a:r>
              <a:rPr lang="en-US" sz="2800" dirty="0" smtClean="0"/>
              <a:t>Static detection: identifying spam via machine learning and data mining techniques</a:t>
            </a:r>
          </a:p>
          <a:p>
            <a:pPr lvl="1">
              <a:buSzPct val="110000"/>
            </a:pPr>
            <a:r>
              <a:rPr lang="en-US" altLang="zh-CN" sz="2400" dirty="0" smtClean="0">
                <a:solidFill>
                  <a:srgbClr val="0000FF"/>
                </a:solidFill>
              </a:rPr>
              <a:t>+   Quick, one-shot execution</a:t>
            </a:r>
            <a:endParaRPr lang="en-US" sz="2400" dirty="0" smtClean="0">
              <a:solidFill>
                <a:srgbClr val="0000FF"/>
              </a:solidFill>
            </a:endParaRPr>
          </a:p>
          <a:p>
            <a:pPr marL="800100" lvl="1" indent="-342900">
              <a:buSzPct val="110000"/>
              <a:buFontTx/>
              <a:buChar char="-"/>
            </a:pPr>
            <a:r>
              <a:rPr lang="en-US" sz="2400" dirty="0" smtClean="0">
                <a:solidFill>
                  <a:srgbClr val="C00000"/>
                </a:solidFill>
              </a:rPr>
              <a:t>Limited to specific spam patterns and datasets</a:t>
            </a:r>
          </a:p>
          <a:p>
            <a:pPr marL="800100" lvl="1" indent="-342900">
              <a:buSzPct val="110000"/>
              <a:buFontTx/>
              <a:buChar char="-"/>
            </a:pPr>
            <a:r>
              <a:rPr lang="en-US" sz="2400" dirty="0" smtClean="0">
                <a:solidFill>
                  <a:srgbClr val="C00000"/>
                </a:solidFill>
              </a:rPr>
              <a:t>Introduce much computational overhead</a:t>
            </a:r>
          </a:p>
          <a:p>
            <a:pPr marL="285750" indent="-285750">
              <a:buSzPct val="110000"/>
              <a:buFont typeface="Arial"/>
              <a:buChar char="•"/>
            </a:pPr>
            <a:endParaRPr lang="en-US" sz="1000" dirty="0" smtClean="0"/>
          </a:p>
          <a:p>
            <a:pPr marL="285750" indent="-285750">
              <a:buSzPct val="110000"/>
              <a:buFont typeface="Arial"/>
              <a:buChar char="•"/>
            </a:pPr>
            <a:endParaRPr lang="en-US" sz="1000" dirty="0"/>
          </a:p>
          <a:p>
            <a:pPr marL="285750" indent="-285750">
              <a:buSzPct val="110000"/>
              <a:buFont typeface="Arial"/>
              <a:buChar char="•"/>
            </a:pPr>
            <a:endParaRPr lang="en-US" sz="1000" dirty="0" smtClean="0"/>
          </a:p>
          <a:p>
            <a:pPr marL="285750" indent="-285750">
              <a:buSzPct val="110000"/>
              <a:buFont typeface="Arial"/>
              <a:buChar char="•"/>
            </a:pPr>
            <a:r>
              <a:rPr lang="en-US" sz="2800" dirty="0" smtClean="0"/>
              <a:t>Dynamic assessment: evaluating the quality of users’ tagging behaviors via historical activities</a:t>
            </a:r>
          </a:p>
          <a:p>
            <a:pPr lvl="1">
              <a:buSzPct val="110000"/>
            </a:pPr>
            <a:r>
              <a:rPr lang="en-US" sz="2400" dirty="0" smtClean="0">
                <a:solidFill>
                  <a:srgbClr val="0000FF"/>
                </a:solidFill>
              </a:rPr>
              <a:t>+   Suitable to arbitrary spam patterns and datasets</a:t>
            </a:r>
          </a:p>
          <a:p>
            <a:pPr lvl="1">
              <a:buSzPct val="110000"/>
            </a:pPr>
            <a:r>
              <a:rPr lang="en-US" sz="2400" dirty="0" smtClean="0">
                <a:solidFill>
                  <a:srgbClr val="0000FF"/>
                </a:solidFill>
              </a:rPr>
              <a:t>+   Much lower </a:t>
            </a:r>
            <a:r>
              <a:rPr lang="en-US" sz="2400" dirty="0" smtClean="0">
                <a:solidFill>
                  <a:srgbClr val="0000FF"/>
                </a:solidFill>
              </a:rPr>
              <a:t>computational </a:t>
            </a:r>
            <a:r>
              <a:rPr lang="en-US" sz="2400" dirty="0" smtClean="0">
                <a:solidFill>
                  <a:srgbClr val="0000FF"/>
                </a:solidFill>
              </a:rPr>
              <a:t>overhead</a:t>
            </a:r>
          </a:p>
          <a:p>
            <a:pPr marL="800100" lvl="1" indent="-342900">
              <a:buSzPct val="110000"/>
              <a:buFontTx/>
              <a:buChar char="-"/>
            </a:pPr>
            <a:r>
              <a:rPr lang="en-US" sz="2400" dirty="0" smtClean="0">
                <a:solidFill>
                  <a:srgbClr val="C00000"/>
                </a:solidFill>
              </a:rPr>
              <a:t>Subject to the heuristic algorithms</a:t>
            </a:r>
          </a:p>
          <a:p>
            <a:pPr marL="800100" lvl="1" indent="-342900">
              <a:buSzPct val="110000"/>
              <a:buFontTx/>
              <a:buChar char="-"/>
            </a:pPr>
            <a:r>
              <a:rPr lang="en-US" sz="2400" dirty="0" smtClean="0">
                <a:solidFill>
                  <a:srgbClr val="C00000"/>
                </a:solidFill>
              </a:rPr>
              <a:t>May need enormous time to really take effect</a:t>
            </a:r>
          </a:p>
          <a:p>
            <a:pPr marL="800100" lvl="1" indent="-342900">
              <a:buSzPct val="110000"/>
              <a:buFontTx/>
              <a:buChar char="-"/>
            </a:pPr>
            <a:r>
              <a:rPr lang="en-US" sz="2400" dirty="0" smtClean="0">
                <a:solidFill>
                  <a:srgbClr val="C00000"/>
                </a:solidFill>
              </a:rPr>
              <a:t>No provable or quantifiable guarantees on capability</a:t>
            </a:r>
          </a:p>
        </p:txBody>
      </p:sp>
    </p:spTree>
    <p:extLst>
      <p:ext uri="{BB962C8B-B14F-4D97-AF65-F5344CB8AC3E}">
        <p14:creationId xmlns:p14="http://schemas.microsoft.com/office/powerpoint/2010/main" val="51230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3178490" y="269875"/>
            <a:ext cx="252825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Key Problem</a:t>
            </a:r>
            <a:endParaRPr lang="en-US" altLang="zh-CN" sz="3200" dirty="0">
              <a:solidFill>
                <a:srgbClr val="669900"/>
              </a:solidFill>
              <a:latin typeface="Microsoft Sans Serif" charset="0"/>
            </a:endParaRP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465" y="153441"/>
            <a:ext cx="807408" cy="796690"/>
          </a:xfrm>
          <a:prstGeom prst="rect">
            <a:avLst/>
          </a:prstGeom>
        </p:spPr>
      </p:pic>
      <p:sp>
        <p:nvSpPr>
          <p:cNvPr id="7" name="TextBox 13"/>
          <p:cNvSpPr txBox="1"/>
          <p:nvPr/>
        </p:nvSpPr>
        <p:spPr>
          <a:xfrm>
            <a:off x="687966" y="1123445"/>
            <a:ext cx="7838953" cy="1477328"/>
          </a:xfrm>
          <a:prstGeom prst="rect">
            <a:avLst/>
          </a:prstGeom>
          <a:noFill/>
        </p:spPr>
        <p:txBody>
          <a:bodyPr wrap="square" rtlCol="0" anchor="ctr">
            <a:spAutoFit/>
          </a:bodyPr>
          <a:lstStyle/>
          <a:p>
            <a:pPr marL="285750" indent="-285750">
              <a:buSzPct val="110000"/>
              <a:buFont typeface="Arial"/>
              <a:buChar char="•"/>
            </a:pPr>
            <a:r>
              <a:rPr lang="en-US" sz="3000" dirty="0" smtClean="0"/>
              <a:t>What if spam tags are much more than correct tags? How can we effectively find correct tags in this extreme but practical case?</a:t>
            </a:r>
            <a:endParaRPr lang="en-US" sz="3000"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87" y="2923274"/>
            <a:ext cx="5734952" cy="2867476"/>
          </a:xfrm>
          <a:prstGeom prst="rect">
            <a:avLst/>
          </a:prstGeom>
        </p:spPr>
      </p:pic>
      <p:pic>
        <p:nvPicPr>
          <p:cNvPr id="2050" name="Picture 2" descr="http://pic.58pic.com/58pic/15/01/70/53R58PICWUT_10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65" y="3329382"/>
            <a:ext cx="1409635" cy="20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6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519136" y="269875"/>
            <a:ext cx="184698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Our Goal</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687966" y="1401026"/>
            <a:ext cx="7838953" cy="1384995"/>
          </a:xfrm>
          <a:prstGeom prst="rect">
            <a:avLst/>
          </a:prstGeom>
          <a:noFill/>
        </p:spPr>
        <p:txBody>
          <a:bodyPr wrap="square" rtlCol="0" anchor="ctr">
            <a:spAutoFit/>
          </a:bodyPr>
          <a:lstStyle/>
          <a:p>
            <a:pPr>
              <a:buSzPct val="110000"/>
            </a:pPr>
            <a:r>
              <a:rPr lang="en-US" sz="2800" i="1" dirty="0" smtClean="0"/>
              <a:t>Is it possible to design a new dynamic assessment approach that can defend against </a:t>
            </a:r>
            <a:r>
              <a:rPr lang="en-US" sz="2800" i="1" dirty="0">
                <a:solidFill>
                  <a:srgbClr val="C00000"/>
                </a:solidFill>
              </a:rPr>
              <a:t>overwhelming </a:t>
            </a:r>
            <a:r>
              <a:rPr lang="en-US" sz="2800" i="1" dirty="0" smtClean="0">
                <a:solidFill>
                  <a:srgbClr val="C00000"/>
                </a:solidFill>
              </a:rPr>
              <a:t>tag spam</a:t>
            </a:r>
            <a:r>
              <a:rPr lang="en-US" sz="2800" i="1" dirty="0" smtClean="0"/>
              <a:t> while </a:t>
            </a:r>
            <a:r>
              <a:rPr lang="en-US" sz="2800" i="1" dirty="0" smtClean="0">
                <a:solidFill>
                  <a:srgbClr val="0000FF"/>
                </a:solidFill>
              </a:rPr>
              <a:t>holding provable guarantees</a:t>
            </a:r>
            <a:r>
              <a:rPr lang="en-US" sz="2800" i="1" dirty="0" smtClean="0"/>
              <a:t>?</a:t>
            </a:r>
            <a:endParaRPr lang="en-US" sz="2800" i="1" dirty="0"/>
          </a:p>
        </p:txBody>
      </p:sp>
      <p:pic>
        <p:nvPicPr>
          <p:cNvPr id="3074" name="Picture 2" descr="http://img.taopic.com/uploads/allimg/110312/6621-110312120924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406" y="3349910"/>
            <a:ext cx="3810432" cy="254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043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845872" y="269875"/>
            <a:ext cx="3193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Intuitive Solution</a:t>
            </a:r>
            <a:endParaRPr lang="en-US" altLang="zh-CN" sz="3200" dirty="0">
              <a:solidFill>
                <a:srgbClr val="669900"/>
              </a:solidFill>
              <a:latin typeface="Microsoft Sans Serif" charset="0"/>
            </a:endParaRP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043" y="153441"/>
            <a:ext cx="807408" cy="796690"/>
          </a:xfrm>
          <a:prstGeom prst="rect">
            <a:avLst/>
          </a:prstGeom>
        </p:spPr>
      </p:pic>
      <p:sp>
        <p:nvSpPr>
          <p:cNvPr id="7" name="TextBox 13"/>
          <p:cNvSpPr txBox="1"/>
          <p:nvPr/>
        </p:nvSpPr>
        <p:spPr>
          <a:xfrm>
            <a:off x="687966" y="1105387"/>
            <a:ext cx="7838953" cy="1015663"/>
          </a:xfrm>
          <a:prstGeom prst="rect">
            <a:avLst/>
          </a:prstGeom>
          <a:noFill/>
        </p:spPr>
        <p:txBody>
          <a:bodyPr wrap="square" rtlCol="0" anchor="ctr">
            <a:spAutoFit/>
          </a:bodyPr>
          <a:lstStyle/>
          <a:p>
            <a:pPr marL="285750" indent="-285750">
              <a:buSzPct val="110000"/>
              <a:buFont typeface="Arial"/>
              <a:buChar char="•"/>
            </a:pPr>
            <a:r>
              <a:rPr lang="en-US" sz="3000" dirty="0" smtClean="0"/>
              <a:t>What would you do </a:t>
            </a:r>
            <a:r>
              <a:rPr lang="en-US" sz="3000" dirty="0" smtClean="0">
                <a:solidFill>
                  <a:srgbClr val="0000FF"/>
                </a:solidFill>
              </a:rPr>
              <a:t>intuitively</a:t>
            </a:r>
            <a:r>
              <a:rPr lang="en-US" sz="3000" dirty="0" smtClean="0"/>
              <a:t> if you are the system administrator of Del.icio.us?</a:t>
            </a:r>
            <a:endParaRPr lang="en-US" sz="3000" dirty="0"/>
          </a:p>
        </p:txBody>
      </p:sp>
      <p:sp>
        <p:nvSpPr>
          <p:cNvPr id="9" name="文本框 8"/>
          <p:cNvSpPr txBox="1"/>
          <p:nvPr/>
        </p:nvSpPr>
        <p:spPr>
          <a:xfrm>
            <a:off x="4345234" y="2563949"/>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Ugly</a:t>
            </a:r>
            <a:endParaRPr lang="zh-CN" altLang="en-US" sz="2400" dirty="0"/>
          </a:p>
        </p:txBody>
      </p:sp>
      <p:sp>
        <p:nvSpPr>
          <p:cNvPr id="10" name="文本框 9"/>
          <p:cNvSpPr txBox="1"/>
          <p:nvPr/>
        </p:nvSpPr>
        <p:spPr>
          <a:xfrm>
            <a:off x="5731263" y="2563949"/>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Poor</a:t>
            </a:r>
            <a:endParaRPr lang="zh-CN" altLang="en-US" sz="2400" dirty="0"/>
          </a:p>
        </p:txBody>
      </p:sp>
      <p:sp>
        <p:nvSpPr>
          <p:cNvPr id="11" name="文本框 10"/>
          <p:cNvSpPr txBox="1"/>
          <p:nvPr/>
        </p:nvSpPr>
        <p:spPr>
          <a:xfrm>
            <a:off x="7117292" y="2563949"/>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Dirty</a:t>
            </a:r>
            <a:endParaRPr lang="zh-CN" altLang="en-US" sz="2400" dirty="0"/>
          </a:p>
        </p:txBody>
      </p:sp>
      <p:sp>
        <p:nvSpPr>
          <p:cNvPr id="12" name="文本框 11"/>
          <p:cNvSpPr txBox="1"/>
          <p:nvPr/>
        </p:nvSpPr>
        <p:spPr>
          <a:xfrm>
            <a:off x="4345234" y="3368541"/>
            <a:ext cx="15415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Expensive</a:t>
            </a:r>
            <a:endParaRPr lang="zh-CN" altLang="en-US" sz="2400" dirty="0"/>
          </a:p>
        </p:txBody>
      </p:sp>
      <p:sp>
        <p:nvSpPr>
          <p:cNvPr id="13" name="文本框 12"/>
          <p:cNvSpPr txBox="1"/>
          <p:nvPr/>
        </p:nvSpPr>
        <p:spPr>
          <a:xfrm>
            <a:off x="6314238" y="3368541"/>
            <a:ext cx="179273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Disgusting</a:t>
            </a:r>
            <a:endParaRPr lang="zh-CN" altLang="en-US" sz="2400" dirty="0"/>
          </a:p>
        </p:txBody>
      </p:sp>
      <p:sp>
        <p:nvSpPr>
          <p:cNvPr id="14" name="文本框 13"/>
          <p:cNvSpPr txBox="1"/>
          <p:nvPr/>
        </p:nvSpPr>
        <p:spPr>
          <a:xfrm>
            <a:off x="4345234" y="4173133"/>
            <a:ext cx="126561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Garbage</a:t>
            </a:r>
            <a:endParaRPr lang="zh-CN" altLang="en-US" sz="2400" dirty="0"/>
          </a:p>
        </p:txBody>
      </p:sp>
      <p:sp>
        <p:nvSpPr>
          <p:cNvPr id="15" name="文本框 14"/>
          <p:cNvSpPr txBox="1"/>
          <p:nvPr/>
        </p:nvSpPr>
        <p:spPr>
          <a:xfrm>
            <a:off x="5977969" y="4173132"/>
            <a:ext cx="7737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a:t>B</a:t>
            </a:r>
            <a:r>
              <a:rPr lang="en-US" altLang="zh-CN" sz="2400" dirty="0" smtClean="0"/>
              <a:t>ad</a:t>
            </a:r>
            <a:endParaRPr lang="zh-CN" altLang="en-US" sz="2400" dirty="0"/>
          </a:p>
        </p:txBody>
      </p:sp>
      <p:sp>
        <p:nvSpPr>
          <p:cNvPr id="16" name="文本框 15"/>
          <p:cNvSpPr txBox="1"/>
          <p:nvPr/>
        </p:nvSpPr>
        <p:spPr>
          <a:xfrm>
            <a:off x="7117292" y="4173133"/>
            <a:ext cx="989675"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Fine</a:t>
            </a:r>
            <a:endParaRPr lang="zh-CN" altLang="en-US" sz="2400" dirty="0"/>
          </a:p>
        </p:txBody>
      </p:sp>
      <p:sp>
        <p:nvSpPr>
          <p:cNvPr id="17" name="圆角矩形标注 16"/>
          <p:cNvSpPr/>
          <p:nvPr/>
        </p:nvSpPr>
        <p:spPr>
          <a:xfrm>
            <a:off x="2694504" y="5205046"/>
            <a:ext cx="3560208" cy="1092952"/>
          </a:xfrm>
          <a:prstGeom prst="wedgeRoundRectCallout">
            <a:avLst>
              <a:gd name="adj1" fmla="val 71416"/>
              <a:gd name="adj2" fmla="val -9789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Who contributed this tag? </a:t>
            </a:r>
          </a:p>
          <a:p>
            <a:pPr algn="ctr"/>
            <a:r>
              <a:rPr lang="en-US" altLang="zh-CN" sz="2400" dirty="0" smtClean="0"/>
              <a:t>This should be a good guy.</a:t>
            </a:r>
            <a:endParaRPr lang="zh-CN" altLang="en-US" sz="2400" dirty="0"/>
          </a:p>
        </p:txBody>
      </p:sp>
      <p:pic>
        <p:nvPicPr>
          <p:cNvPr id="18" name="Picture 42" descr="http://imgsrc.baidu.com/imgad/pic/item/2934349b033b5bb5a3fbf7dd3cd3d539b600bce1.jpg"/>
          <p:cNvPicPr>
            <a:picLocks noChangeAspect="1" noChangeArrowheads="1"/>
          </p:cNvPicPr>
          <p:nvPr/>
        </p:nvPicPr>
        <p:blipFill rotWithShape="1">
          <a:blip r:embed="rId4">
            <a:extLst>
              <a:ext uri="{28A0092B-C50C-407E-A947-70E740481C1C}">
                <a14:useLocalDpi xmlns:a14="http://schemas.microsoft.com/office/drawing/2010/main" val="0"/>
              </a:ext>
            </a:extLst>
          </a:blip>
          <a:srcRect b="3305"/>
          <a:stretch/>
        </p:blipFill>
        <p:spPr bwMode="auto">
          <a:xfrm>
            <a:off x="1270746" y="2441640"/>
            <a:ext cx="2321268" cy="229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845872" y="269875"/>
            <a:ext cx="3193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Intuitive Solution</a:t>
            </a:r>
            <a:endParaRPr lang="en-US" altLang="zh-CN" sz="3200" dirty="0">
              <a:solidFill>
                <a:srgbClr val="669900"/>
              </a:solidFill>
              <a:latin typeface="Microsoft Sans Serif" charset="0"/>
            </a:endParaRP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043" y="153441"/>
            <a:ext cx="807408" cy="796690"/>
          </a:xfrm>
          <a:prstGeom prst="rect">
            <a:avLst/>
          </a:prstGeom>
        </p:spPr>
      </p:pic>
      <p:sp>
        <p:nvSpPr>
          <p:cNvPr id="7" name="文本框 6"/>
          <p:cNvSpPr txBox="1"/>
          <p:nvPr/>
        </p:nvSpPr>
        <p:spPr>
          <a:xfrm>
            <a:off x="4345234" y="1389834"/>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Ugly</a:t>
            </a:r>
            <a:endParaRPr lang="zh-CN" altLang="en-US" sz="2400" dirty="0"/>
          </a:p>
        </p:txBody>
      </p:sp>
      <p:sp>
        <p:nvSpPr>
          <p:cNvPr id="8" name="文本框 7"/>
          <p:cNvSpPr txBox="1"/>
          <p:nvPr/>
        </p:nvSpPr>
        <p:spPr>
          <a:xfrm>
            <a:off x="5731263" y="1389834"/>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Poor</a:t>
            </a:r>
            <a:endParaRPr lang="zh-CN" altLang="en-US" sz="2400" dirty="0"/>
          </a:p>
        </p:txBody>
      </p:sp>
      <p:sp>
        <p:nvSpPr>
          <p:cNvPr id="9" name="文本框 8"/>
          <p:cNvSpPr txBox="1"/>
          <p:nvPr/>
        </p:nvSpPr>
        <p:spPr>
          <a:xfrm>
            <a:off x="7117292" y="1389834"/>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Dirty</a:t>
            </a:r>
            <a:endParaRPr lang="zh-CN" altLang="en-US" sz="2400" dirty="0"/>
          </a:p>
        </p:txBody>
      </p:sp>
      <p:sp>
        <p:nvSpPr>
          <p:cNvPr id="10" name="文本框 9"/>
          <p:cNvSpPr txBox="1"/>
          <p:nvPr/>
        </p:nvSpPr>
        <p:spPr>
          <a:xfrm>
            <a:off x="4345234" y="2194426"/>
            <a:ext cx="15415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Expensive</a:t>
            </a:r>
            <a:endParaRPr lang="zh-CN" altLang="en-US" sz="2400" dirty="0"/>
          </a:p>
        </p:txBody>
      </p:sp>
      <p:sp>
        <p:nvSpPr>
          <p:cNvPr id="11" name="文本框 10"/>
          <p:cNvSpPr txBox="1"/>
          <p:nvPr/>
        </p:nvSpPr>
        <p:spPr>
          <a:xfrm>
            <a:off x="6314238" y="2194426"/>
            <a:ext cx="179273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Disgusting</a:t>
            </a:r>
            <a:endParaRPr lang="zh-CN" altLang="en-US" sz="2400" dirty="0"/>
          </a:p>
        </p:txBody>
      </p:sp>
      <p:sp>
        <p:nvSpPr>
          <p:cNvPr id="12" name="文本框 11"/>
          <p:cNvSpPr txBox="1"/>
          <p:nvPr/>
        </p:nvSpPr>
        <p:spPr>
          <a:xfrm>
            <a:off x="4345234" y="2999018"/>
            <a:ext cx="126561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Garbage</a:t>
            </a:r>
            <a:endParaRPr lang="zh-CN" altLang="en-US" sz="2400" dirty="0"/>
          </a:p>
        </p:txBody>
      </p:sp>
      <p:sp>
        <p:nvSpPr>
          <p:cNvPr id="13" name="文本框 12"/>
          <p:cNvSpPr txBox="1"/>
          <p:nvPr/>
        </p:nvSpPr>
        <p:spPr>
          <a:xfrm>
            <a:off x="5977969" y="2999017"/>
            <a:ext cx="7737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a:t>B</a:t>
            </a:r>
            <a:r>
              <a:rPr lang="en-US" altLang="zh-CN" sz="2400" dirty="0" smtClean="0"/>
              <a:t>ad</a:t>
            </a:r>
            <a:endParaRPr lang="zh-CN" altLang="en-US" sz="2400" dirty="0"/>
          </a:p>
        </p:txBody>
      </p:sp>
      <p:sp>
        <p:nvSpPr>
          <p:cNvPr id="14" name="文本框 13"/>
          <p:cNvSpPr txBox="1"/>
          <p:nvPr/>
        </p:nvSpPr>
        <p:spPr>
          <a:xfrm>
            <a:off x="7117292" y="2999018"/>
            <a:ext cx="989675"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Fine</a:t>
            </a:r>
            <a:endParaRPr lang="zh-CN" altLang="en-US" sz="2400" dirty="0"/>
          </a:p>
        </p:txBody>
      </p:sp>
      <p:sp>
        <p:nvSpPr>
          <p:cNvPr id="15" name="圆角矩形标注 14"/>
          <p:cNvSpPr/>
          <p:nvPr/>
        </p:nvSpPr>
        <p:spPr>
          <a:xfrm>
            <a:off x="5337188" y="5794243"/>
            <a:ext cx="3560208" cy="729220"/>
          </a:xfrm>
          <a:prstGeom prst="wedgeRoundRectCallout">
            <a:avLst>
              <a:gd name="adj1" fmla="val 23150"/>
              <a:gd name="adj2" fmla="val -35608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Who else also contributed this tag or a similar tag? </a:t>
            </a:r>
          </a:p>
        </p:txBody>
      </p:sp>
      <p:sp>
        <p:nvSpPr>
          <p:cNvPr id="16" name="圆角矩形标注 15"/>
          <p:cNvSpPr/>
          <p:nvPr/>
        </p:nvSpPr>
        <p:spPr>
          <a:xfrm>
            <a:off x="2845872" y="4878658"/>
            <a:ext cx="4182563" cy="767197"/>
          </a:xfrm>
          <a:prstGeom prst="wedgeRoundRectCallout">
            <a:avLst>
              <a:gd name="adj1" fmla="val 65667"/>
              <a:gd name="adj2" fmla="val -22182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What about the tags posted by this good guy’s social friends?</a:t>
            </a:r>
          </a:p>
        </p:txBody>
      </p:sp>
      <p:pic>
        <p:nvPicPr>
          <p:cNvPr id="17" name="Picture 42" descr="http://imgsrc.baidu.com/imgad/pic/item/2934349b033b5bb5a3fbf7dd3cd3d539b600bce1.jpg"/>
          <p:cNvPicPr>
            <a:picLocks noChangeAspect="1" noChangeArrowheads="1"/>
          </p:cNvPicPr>
          <p:nvPr/>
        </p:nvPicPr>
        <p:blipFill rotWithShape="1">
          <a:blip r:embed="rId4">
            <a:extLst>
              <a:ext uri="{28A0092B-C50C-407E-A947-70E740481C1C}">
                <a14:useLocalDpi xmlns:a14="http://schemas.microsoft.com/office/drawing/2010/main" val="0"/>
              </a:ext>
            </a:extLst>
          </a:blip>
          <a:srcRect b="3305"/>
          <a:stretch/>
        </p:blipFill>
        <p:spPr bwMode="auto">
          <a:xfrm>
            <a:off x="1146959" y="1277737"/>
            <a:ext cx="2321268" cy="2295041"/>
          </a:xfrm>
          <a:prstGeom prst="rect">
            <a:avLst/>
          </a:prstGeom>
          <a:noFill/>
          <a:extLst>
            <a:ext uri="{909E8E84-426E-40DD-AFC4-6F175D3DCCD1}">
              <a14:hiddenFill xmlns:a14="http://schemas.microsoft.com/office/drawing/2010/main">
                <a:solidFill>
                  <a:srgbClr val="FFFFFF"/>
                </a:solidFill>
              </a14:hiddenFill>
            </a:ext>
          </a:extLst>
        </p:spPr>
      </p:pic>
      <p:sp>
        <p:nvSpPr>
          <p:cNvPr id="18" name="圆角矩形标注 17"/>
          <p:cNvSpPr/>
          <p:nvPr/>
        </p:nvSpPr>
        <p:spPr>
          <a:xfrm>
            <a:off x="2201655" y="3795449"/>
            <a:ext cx="3560208" cy="750676"/>
          </a:xfrm>
          <a:prstGeom prst="wedgeRoundRectCallout">
            <a:avLst>
              <a:gd name="adj1" fmla="val 88506"/>
              <a:gd name="adj2" fmla="val -883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What other tags are also posted by this good guy?</a:t>
            </a:r>
          </a:p>
        </p:txBody>
      </p:sp>
    </p:spTree>
    <p:extLst>
      <p:ext uri="{BB962C8B-B14F-4D97-AF65-F5344CB8AC3E}">
        <p14:creationId xmlns:p14="http://schemas.microsoft.com/office/powerpoint/2010/main" val="26576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845872" y="269875"/>
            <a:ext cx="3193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Intuitive Solution</a:t>
            </a:r>
            <a:endParaRPr lang="en-US" altLang="zh-CN" sz="3200" dirty="0">
              <a:solidFill>
                <a:srgbClr val="669900"/>
              </a:solidFill>
              <a:latin typeface="Microsoft Sans Serif" charset="0"/>
            </a:endParaRP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043" y="153441"/>
            <a:ext cx="807408" cy="796690"/>
          </a:xfrm>
          <a:prstGeom prst="rect">
            <a:avLst/>
          </a:prstGeom>
        </p:spPr>
      </p:pic>
      <p:pic>
        <p:nvPicPr>
          <p:cNvPr id="2050" name="Picture 2" descr="“good bad”的图片搜索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056" y="2728332"/>
            <a:ext cx="3242588" cy="2345472"/>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2282735" y="1689411"/>
            <a:ext cx="563137" cy="529682"/>
          </a:xfrm>
          <a:prstGeom prst="ellipse">
            <a:avLst/>
          </a:prstGeom>
          <a:solidFill>
            <a:schemeClr val="bg1"/>
          </a:solidFill>
          <a:ln w="57150">
            <a:solidFill>
              <a:srgbClr val="3DCD3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solidFill>
                  <a:srgbClr val="3DCF37"/>
                </a:solidFill>
              </a:rPr>
              <a:t>✔</a:t>
            </a:r>
            <a:endParaRPr lang="zh-CN" altLang="en-US" dirty="0">
              <a:solidFill>
                <a:srgbClr val="3DCF37"/>
              </a:solidFill>
            </a:endParaRPr>
          </a:p>
        </p:txBody>
      </p:sp>
      <p:sp>
        <p:nvSpPr>
          <p:cNvPr id="19" name="椭圆 18"/>
          <p:cNvSpPr/>
          <p:nvPr/>
        </p:nvSpPr>
        <p:spPr>
          <a:xfrm>
            <a:off x="2282735" y="3192967"/>
            <a:ext cx="563137" cy="529682"/>
          </a:xfrm>
          <a:prstGeom prst="ellipse">
            <a:avLst/>
          </a:prstGeom>
          <a:solidFill>
            <a:schemeClr val="bg1"/>
          </a:solidFill>
          <a:ln w="57150">
            <a:solidFill>
              <a:srgbClr val="9E1F1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solidFill>
                  <a:srgbClr val="9F1B1B"/>
                </a:solidFill>
              </a:rPr>
              <a:t>✘</a:t>
            </a:r>
            <a:endParaRPr lang="zh-CN" altLang="en-US" dirty="0">
              <a:solidFill>
                <a:srgbClr val="9F1B1B"/>
              </a:solidFill>
            </a:endParaRPr>
          </a:p>
        </p:txBody>
      </p:sp>
      <p:sp>
        <p:nvSpPr>
          <p:cNvPr id="20" name="椭圆 19"/>
          <p:cNvSpPr/>
          <p:nvPr/>
        </p:nvSpPr>
        <p:spPr>
          <a:xfrm>
            <a:off x="2282735" y="2441189"/>
            <a:ext cx="563137" cy="529682"/>
          </a:xfrm>
          <a:prstGeom prst="ellipse">
            <a:avLst/>
          </a:prstGeom>
          <a:solidFill>
            <a:schemeClr val="bg1"/>
          </a:solidFill>
          <a:ln w="57150">
            <a:solidFill>
              <a:srgbClr val="3DCD3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solidFill>
                  <a:srgbClr val="3DCF37"/>
                </a:solidFill>
              </a:rPr>
              <a:t>✔</a:t>
            </a:r>
            <a:endParaRPr lang="zh-CN" altLang="en-US" dirty="0">
              <a:solidFill>
                <a:srgbClr val="3DCF37"/>
              </a:solidFill>
            </a:endParaRPr>
          </a:p>
        </p:txBody>
      </p:sp>
      <p:sp>
        <p:nvSpPr>
          <p:cNvPr id="21" name="椭圆 20"/>
          <p:cNvSpPr/>
          <p:nvPr/>
        </p:nvSpPr>
        <p:spPr>
          <a:xfrm>
            <a:off x="2282735" y="3950321"/>
            <a:ext cx="563137" cy="529682"/>
          </a:xfrm>
          <a:prstGeom prst="ellipse">
            <a:avLst/>
          </a:prstGeom>
          <a:solidFill>
            <a:schemeClr val="bg1"/>
          </a:solidFill>
          <a:ln w="57150">
            <a:solidFill>
              <a:srgbClr val="9E1F1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solidFill>
                  <a:srgbClr val="9F1B1B"/>
                </a:solidFill>
              </a:rPr>
              <a:t>✘</a:t>
            </a:r>
            <a:endParaRPr lang="zh-CN" altLang="en-US" dirty="0">
              <a:solidFill>
                <a:srgbClr val="9F1B1B"/>
              </a:solidFill>
            </a:endParaRPr>
          </a:p>
        </p:txBody>
      </p:sp>
      <p:sp>
        <p:nvSpPr>
          <p:cNvPr id="22" name="椭圆 21"/>
          <p:cNvSpPr/>
          <p:nvPr/>
        </p:nvSpPr>
        <p:spPr>
          <a:xfrm>
            <a:off x="2282735" y="4729049"/>
            <a:ext cx="563137" cy="529682"/>
          </a:xfrm>
          <a:prstGeom prst="ellipse">
            <a:avLst/>
          </a:prstGeom>
          <a:solidFill>
            <a:schemeClr val="bg1"/>
          </a:solidFill>
          <a:ln w="57150">
            <a:solidFill>
              <a:srgbClr val="9E1F1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solidFill>
                  <a:srgbClr val="9F1B1B"/>
                </a:solidFill>
              </a:rPr>
              <a:t>✘</a:t>
            </a:r>
            <a:endParaRPr lang="zh-CN" altLang="en-US" dirty="0">
              <a:solidFill>
                <a:srgbClr val="9F1B1B"/>
              </a:solidFill>
            </a:endParaRPr>
          </a:p>
        </p:txBody>
      </p:sp>
      <p:sp>
        <p:nvSpPr>
          <p:cNvPr id="23" name="椭圆 22"/>
          <p:cNvSpPr/>
          <p:nvPr/>
        </p:nvSpPr>
        <p:spPr>
          <a:xfrm>
            <a:off x="2282735" y="5486403"/>
            <a:ext cx="563137" cy="529682"/>
          </a:xfrm>
          <a:prstGeom prst="ellipse">
            <a:avLst/>
          </a:prstGeom>
          <a:solidFill>
            <a:schemeClr val="bg1"/>
          </a:solidFill>
          <a:ln w="57150">
            <a:solidFill>
              <a:srgbClr val="9E1F1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solidFill>
                  <a:srgbClr val="9F1B1B"/>
                </a:solidFill>
              </a:rPr>
              <a:t>✘</a:t>
            </a:r>
            <a:endParaRPr lang="zh-CN" altLang="en-US" dirty="0">
              <a:solidFill>
                <a:srgbClr val="9F1B1B"/>
              </a:solidFill>
            </a:endParaRPr>
          </a:p>
        </p:txBody>
      </p:sp>
    </p:spTree>
    <p:extLst>
      <p:ext uri="{BB962C8B-B14F-4D97-AF65-F5344CB8AC3E}">
        <p14:creationId xmlns:p14="http://schemas.microsoft.com/office/powerpoint/2010/main" val="1833967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90800" y="1814513"/>
            <a:ext cx="54864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zh-CN" sz="2400" dirty="0" smtClean="0">
                <a:solidFill>
                  <a:srgbClr val="3366FF"/>
                </a:solidFill>
                <a:latin typeface="Microsoft Sans Serif" charset="0"/>
              </a:rPr>
              <a:t>Insights from measurement results</a:t>
            </a:r>
          </a:p>
          <a:p>
            <a:endParaRPr lang="en-US" altLang="zh-CN" sz="2400" dirty="0">
              <a:solidFill>
                <a:srgbClr val="0000CC"/>
              </a:solidFill>
              <a:latin typeface="Microsoft Sans Serif" charset="0"/>
            </a:endParaRPr>
          </a:p>
          <a:p>
            <a:pPr>
              <a:lnSpc>
                <a:spcPct val="150000"/>
              </a:lnSpc>
            </a:pPr>
            <a:endParaRPr lang="en-US" altLang="zh-CN" sz="2800" dirty="0">
              <a:latin typeface="Microsoft Sans Serif" charset="0"/>
            </a:endParaRPr>
          </a:p>
          <a:p>
            <a:r>
              <a:rPr lang="en-US" altLang="zh-CN" sz="2400" dirty="0" err="1" smtClean="0">
                <a:solidFill>
                  <a:schemeClr val="bg2"/>
                </a:solidFill>
                <a:latin typeface="Microsoft Sans Serif" charset="0"/>
              </a:rPr>
              <a:t>SRaaS</a:t>
            </a:r>
            <a:r>
              <a:rPr lang="en-US" altLang="zh-CN" sz="2400" dirty="0" smtClean="0">
                <a:solidFill>
                  <a:schemeClr val="bg2"/>
                </a:solidFill>
                <a:latin typeface="Microsoft Sans Serif" charset="0"/>
              </a:rPr>
              <a:t> algorithm design</a:t>
            </a:r>
          </a:p>
          <a:p>
            <a:endParaRPr lang="en-US" altLang="zh-CN" sz="2400" dirty="0">
              <a:solidFill>
                <a:schemeClr val="bg2"/>
              </a:solidFill>
              <a:latin typeface="Microsoft Sans Serif" charset="0"/>
            </a:endParaRPr>
          </a:p>
          <a:p>
            <a:pPr>
              <a:lnSpc>
                <a:spcPct val="150000"/>
              </a:lnSpc>
            </a:pPr>
            <a:endParaRPr lang="en-US" altLang="zh-CN" sz="2800" dirty="0">
              <a:solidFill>
                <a:schemeClr val="bg2"/>
              </a:solidFill>
              <a:latin typeface="Microsoft Sans Serif" charset="0"/>
            </a:endParaRPr>
          </a:p>
          <a:p>
            <a:pPr>
              <a:lnSpc>
                <a:spcPct val="150000"/>
              </a:lnSpc>
            </a:pPr>
            <a:r>
              <a:rPr lang="en-US" altLang="zh-CN" sz="2400" dirty="0" smtClean="0">
                <a:solidFill>
                  <a:schemeClr val="bg2"/>
                </a:solidFill>
                <a:latin typeface="Microsoft Sans Serif" charset="0"/>
              </a:rPr>
              <a:t>Evaluation</a:t>
            </a:r>
            <a:endParaRPr lang="en-US" altLang="zh-CN" sz="2400" dirty="0">
              <a:solidFill>
                <a:schemeClr val="bg2"/>
              </a:solidFill>
              <a:latin typeface="Microsoft Sans Serif" charset="0"/>
            </a:endParaRPr>
          </a:p>
          <a:p>
            <a:endParaRPr lang="en-US" altLang="zh-CN" sz="2400" b="0" dirty="0">
              <a:latin typeface="Verdana" charset="0"/>
            </a:endParaRPr>
          </a:p>
        </p:txBody>
      </p:sp>
      <p:sp>
        <p:nvSpPr>
          <p:cNvPr id="62467" name="AutoShape 3"/>
          <p:cNvSpPr>
            <a:spLocks noChangeArrowheads="1"/>
          </p:cNvSpPr>
          <p:nvPr/>
        </p:nvSpPr>
        <p:spPr bwMode="auto">
          <a:xfrm>
            <a:off x="1143000" y="1728917"/>
            <a:ext cx="763588" cy="685800"/>
          </a:xfrm>
          <a:prstGeom prst="roundRect">
            <a:avLst>
              <a:gd name="adj" fmla="val 16667"/>
            </a:avLst>
          </a:prstGeom>
          <a:noFill/>
          <a:ln w="57150">
            <a:solidFill>
              <a:srgbClr val="33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dirty="0">
                <a:solidFill>
                  <a:srgbClr val="3366FF"/>
                </a:solidFill>
                <a:latin typeface="Verdana" charset="0"/>
              </a:rPr>
              <a:t>I</a:t>
            </a:r>
          </a:p>
        </p:txBody>
      </p:sp>
      <p:sp>
        <p:nvSpPr>
          <p:cNvPr id="62468" name="AutoShape 4"/>
          <p:cNvSpPr>
            <a:spLocks noChangeArrowheads="1"/>
          </p:cNvSpPr>
          <p:nvPr/>
        </p:nvSpPr>
        <p:spPr bwMode="auto">
          <a:xfrm>
            <a:off x="1143000" y="3143324"/>
            <a:ext cx="763588" cy="685800"/>
          </a:xfrm>
          <a:prstGeom prst="roundRect">
            <a:avLst>
              <a:gd name="adj" fmla="val 16667"/>
            </a:avLst>
          </a:prstGeom>
          <a:noFill/>
          <a:ln w="57150">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a:solidFill>
                  <a:schemeClr val="bg2"/>
                </a:solidFill>
                <a:latin typeface="Verdana" charset="0"/>
              </a:rPr>
              <a:t>II</a:t>
            </a:r>
          </a:p>
        </p:txBody>
      </p:sp>
      <p:sp>
        <p:nvSpPr>
          <p:cNvPr id="62469" name="AutoShape 5"/>
          <p:cNvSpPr>
            <a:spLocks noChangeArrowheads="1"/>
          </p:cNvSpPr>
          <p:nvPr/>
        </p:nvSpPr>
        <p:spPr bwMode="auto">
          <a:xfrm>
            <a:off x="1143000" y="4586269"/>
            <a:ext cx="762000" cy="685800"/>
          </a:xfrm>
          <a:prstGeom prst="roundRect">
            <a:avLst>
              <a:gd name="adj" fmla="val 16667"/>
            </a:avLst>
          </a:prstGeom>
          <a:noFill/>
          <a:ln w="57150">
            <a:solidFill>
              <a:schemeClr val="bg2"/>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a:solidFill>
                  <a:schemeClr val="bg2"/>
                </a:solidFill>
                <a:latin typeface="Verdana" charset="0"/>
              </a:rPr>
              <a:t>III</a:t>
            </a:r>
          </a:p>
        </p:txBody>
      </p:sp>
      <p:sp>
        <p:nvSpPr>
          <p:cNvPr id="62470" name="Rectangle 6"/>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1" name="Text Box 7"/>
          <p:cNvSpPr txBox="1">
            <a:spLocks noChangeArrowheads="1"/>
          </p:cNvSpPr>
          <p:nvPr/>
        </p:nvSpPr>
        <p:spPr bwMode="auto">
          <a:xfrm>
            <a:off x="3463925" y="269875"/>
            <a:ext cx="195103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Roadmap</a:t>
            </a:r>
          </a:p>
        </p:txBody>
      </p:sp>
      <p:sp>
        <p:nvSpPr>
          <p:cNvPr id="62472" name="Text Box 8"/>
          <p:cNvSpPr txBox="1">
            <a:spLocks noChangeArrowheads="1"/>
          </p:cNvSpPr>
          <p:nvPr/>
        </p:nvSpPr>
        <p:spPr bwMode="auto">
          <a:xfrm>
            <a:off x="8382000" y="6019800"/>
            <a:ext cx="40163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2800">
                <a:solidFill>
                  <a:srgbClr val="669900"/>
                </a:solidFill>
                <a:latin typeface="Comic Sans MS" charset="0"/>
              </a:rPr>
              <a:t>7</a:t>
            </a:r>
          </a:p>
        </p:txBody>
      </p:sp>
    </p:spTree>
    <p:extLst>
      <p:ext uri="{BB962C8B-B14F-4D97-AF65-F5344CB8AC3E}">
        <p14:creationId xmlns:p14="http://schemas.microsoft.com/office/powerpoint/2010/main" val="776653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936244" y="269875"/>
            <a:ext cx="3012764"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Measurements</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269991" y="1088545"/>
            <a:ext cx="8611958" cy="4216539"/>
          </a:xfrm>
          <a:prstGeom prst="rect">
            <a:avLst/>
          </a:prstGeom>
          <a:noFill/>
        </p:spPr>
        <p:txBody>
          <a:bodyPr wrap="square" rtlCol="0" anchor="ctr">
            <a:spAutoFit/>
          </a:bodyPr>
          <a:lstStyle/>
          <a:p>
            <a:pPr marL="285750" indent="-285750">
              <a:buSzPct val="110000"/>
              <a:buFont typeface="Arial"/>
              <a:buChar char="•"/>
            </a:pPr>
            <a:r>
              <a:rPr lang="en-US" sz="2800" dirty="0" smtClean="0"/>
              <a:t>To quantitatively understand users’ tagging behavior, we conducted measurements on two real-world datasets</a:t>
            </a:r>
          </a:p>
          <a:p>
            <a:pPr marL="800100" lvl="1" indent="-342900">
              <a:buSzPct val="110000"/>
              <a:buFontTx/>
              <a:buChar char="-"/>
            </a:pPr>
            <a:r>
              <a:rPr lang="en-US" sz="2400" dirty="0" err="1" smtClean="0"/>
              <a:t>Del.icio.us</a:t>
            </a:r>
            <a:r>
              <a:rPr lang="en-US" sz="2400" dirty="0" smtClean="0"/>
              <a:t> dataset: https://</a:t>
            </a:r>
            <a:r>
              <a:rPr lang="en-US" sz="2400" dirty="0" err="1" smtClean="0"/>
              <a:t>goo.gl</a:t>
            </a:r>
            <a:r>
              <a:rPr lang="en-US" sz="2400" dirty="0" smtClean="0"/>
              <a:t>/</a:t>
            </a:r>
            <a:r>
              <a:rPr lang="en-US" sz="2400" dirty="0" err="1" smtClean="0"/>
              <a:t>KAvqYD</a:t>
            </a:r>
            <a:endParaRPr lang="en-US" sz="2400" dirty="0" smtClean="0"/>
          </a:p>
          <a:p>
            <a:pPr marL="800100" lvl="1" indent="-342900">
              <a:buSzPct val="110000"/>
              <a:buFontTx/>
              <a:buChar char="-"/>
            </a:pPr>
            <a:r>
              <a:rPr lang="en-US" sz="2400" dirty="0" err="1" smtClean="0"/>
              <a:t>CiteULike</a:t>
            </a:r>
            <a:r>
              <a:rPr lang="en-US" sz="2400" dirty="0" smtClean="0"/>
              <a:t> dataset: https://</a:t>
            </a:r>
            <a:r>
              <a:rPr lang="en-US" sz="2400" dirty="0" err="1" smtClean="0"/>
              <a:t>goo.gl</a:t>
            </a:r>
            <a:r>
              <a:rPr lang="en-US" sz="2400" dirty="0" smtClean="0"/>
              <a:t>/4kvDwm </a:t>
            </a:r>
          </a:p>
          <a:p>
            <a:pPr marL="285750" indent="-285750">
              <a:buSzPct val="110000"/>
              <a:buFont typeface="Arial"/>
              <a:buChar char="•"/>
            </a:pPr>
            <a:endParaRPr lang="en-US" sz="1000" dirty="0" smtClean="0"/>
          </a:p>
          <a:p>
            <a:pPr marL="285750" indent="-285750">
              <a:buSzPct val="110000"/>
              <a:buFont typeface="Arial"/>
              <a:buChar char="•"/>
            </a:pPr>
            <a:endParaRPr lang="en-US" sz="1000" dirty="0" smtClean="0"/>
          </a:p>
          <a:p>
            <a:pPr marL="285750" indent="-285750">
              <a:buSzPct val="110000"/>
              <a:buFont typeface="Arial"/>
              <a:buChar char="•"/>
            </a:pPr>
            <a:r>
              <a:rPr lang="en-US" sz="2800" dirty="0" smtClean="0">
                <a:solidFill>
                  <a:schemeClr val="bg1"/>
                </a:solidFill>
              </a:rPr>
              <a:t>In our measurements:</a:t>
            </a:r>
          </a:p>
          <a:p>
            <a:pPr marL="800100" lvl="1" indent="-342900">
              <a:buSzPct val="110000"/>
              <a:buFontTx/>
              <a:buChar char="-"/>
            </a:pPr>
            <a:r>
              <a:rPr lang="en-US" sz="2400" dirty="0" smtClean="0">
                <a:solidFill>
                  <a:schemeClr val="bg1"/>
                </a:solidFill>
              </a:rPr>
              <a:t>We compute each user’s tagging similarity with other users</a:t>
            </a:r>
          </a:p>
          <a:p>
            <a:pPr marL="800100" lvl="1" indent="-342900">
              <a:buSzPct val="110000"/>
              <a:buFontTx/>
              <a:buChar char="-"/>
            </a:pPr>
            <a:r>
              <a:rPr lang="en-US" sz="2400" dirty="0" smtClean="0">
                <a:solidFill>
                  <a:schemeClr val="bg1"/>
                </a:solidFill>
              </a:rPr>
              <a:t>We manually extract correct annotations</a:t>
            </a:r>
          </a:p>
          <a:p>
            <a:pPr marL="800100" lvl="1" indent="-342900">
              <a:buSzPct val="110000"/>
              <a:buFontTx/>
              <a:buChar char="-"/>
            </a:pPr>
            <a:r>
              <a:rPr lang="en-US" sz="2400" dirty="0" smtClean="0">
                <a:solidFill>
                  <a:schemeClr val="bg1"/>
                </a:solidFill>
              </a:rPr>
              <a:t>We measure how many similarity cliques cover what fraction of correct annotations </a:t>
            </a:r>
          </a:p>
          <a:p>
            <a:pPr marL="285750" indent="-285750">
              <a:buSzPct val="110000"/>
              <a:buFont typeface="Arial"/>
              <a:buChar char="•"/>
            </a:pPr>
            <a:endParaRPr lang="en-US" sz="1000" dirty="0"/>
          </a:p>
          <a:p>
            <a:pPr marL="285750" indent="-285750">
              <a:buSzPct val="110000"/>
              <a:buFont typeface="Arial"/>
              <a:buChar char="•"/>
            </a:pPr>
            <a:endParaRPr lang="en-US" sz="1000" dirty="0" smtClean="0"/>
          </a:p>
        </p:txBody>
      </p:sp>
      <p:sp>
        <p:nvSpPr>
          <p:cNvPr id="5" name="Rectangle 4"/>
          <p:cNvSpPr/>
          <p:nvPr/>
        </p:nvSpPr>
        <p:spPr>
          <a:xfrm>
            <a:off x="662818" y="3803073"/>
            <a:ext cx="7974793" cy="1909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t>Key Finding</a:t>
            </a:r>
          </a:p>
          <a:p>
            <a:pPr algn="ctr"/>
            <a:r>
              <a:rPr lang="en-US" sz="2400" dirty="0" smtClean="0"/>
              <a:t>A significant portion</a:t>
            </a:r>
            <a:r>
              <a:rPr lang="en-US" altLang="zh-CN" sz="2400" dirty="0" smtClean="0"/>
              <a:t> </a:t>
            </a:r>
            <a:r>
              <a:rPr lang="en-US" altLang="zh-CN" sz="2400" dirty="0"/>
              <a:t>(e.g., </a:t>
            </a:r>
            <a:r>
              <a:rPr lang="en-US" altLang="zh-CN" sz="2400" dirty="0" smtClean="0"/>
              <a:t>C = 70</a:t>
            </a:r>
            <a:r>
              <a:rPr lang="en-US" altLang="zh-CN" sz="2400" dirty="0"/>
              <a:t>%)</a:t>
            </a:r>
            <a:r>
              <a:rPr lang="en-US" sz="2400" dirty="0" smtClean="0"/>
              <a:t> of correct tags are contributed by a small number of (M) </a:t>
            </a:r>
            <a:r>
              <a:rPr lang="en-US" sz="2400" b="1" u="sng" dirty="0" smtClean="0"/>
              <a:t>implicit similarity cliques</a:t>
            </a:r>
            <a:r>
              <a:rPr lang="en-US" sz="2400" dirty="0"/>
              <a:t>.</a:t>
            </a:r>
            <a:r>
              <a:rPr lang="en-US" sz="2400" dirty="0" smtClean="0"/>
              <a:t> M usually lies between 10 and 50 in practice.</a:t>
            </a:r>
            <a:endParaRPr lang="en-US" sz="2400" dirty="0"/>
          </a:p>
        </p:txBody>
      </p:sp>
    </p:spTree>
    <p:extLst>
      <p:ext uri="{BB962C8B-B14F-4D97-AF65-F5344CB8AC3E}">
        <p14:creationId xmlns:p14="http://schemas.microsoft.com/office/powerpoint/2010/main" val="3536494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delici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13" y="3355339"/>
            <a:ext cx="2362200" cy="623888"/>
          </a:xfrm>
          <a:prstGeom prst="rect">
            <a:avLst/>
          </a:prstGeom>
          <a:noFill/>
          <a:extLst>
            <a:ext uri="{909E8E84-426E-40dd-AFC4-6F175D3DCCD1}">
              <a14:hiddenFill xmlns:a14="http://schemas.microsoft.com/office/drawing/2010/main" xmlns="">
                <a:solidFill>
                  <a:srgbClr val="FFFFFF"/>
                </a:solidFill>
              </a14:hiddenFill>
            </a:ext>
          </a:extLst>
        </p:spPr>
      </p:pic>
      <p:pic>
        <p:nvPicPr>
          <p:cNvPr id="50180" name="Picture 4" descr="youtub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213" y="2790983"/>
            <a:ext cx="2209800"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50181" name="Picture 5" descr="home_photo_en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413" y="4509918"/>
            <a:ext cx="1752600" cy="692150"/>
          </a:xfrm>
          <a:prstGeom prst="rect">
            <a:avLst/>
          </a:prstGeom>
          <a:noFill/>
          <a:extLst>
            <a:ext uri="{909E8E84-426E-40dd-AFC4-6F175D3DCCD1}">
              <a14:hiddenFill xmlns:a14="http://schemas.microsoft.com/office/drawing/2010/main" xmlns="">
                <a:solidFill>
                  <a:srgbClr val="FFFFFF"/>
                </a:solidFill>
              </a14:hiddenFill>
            </a:ext>
          </a:extLst>
        </p:spPr>
      </p:pic>
      <p:sp>
        <p:nvSpPr>
          <p:cNvPr id="50185" name="Text Box 9"/>
          <p:cNvSpPr txBox="1">
            <a:spLocks noChangeArrowheads="1"/>
          </p:cNvSpPr>
          <p:nvPr/>
        </p:nvSpPr>
        <p:spPr bwMode="auto">
          <a:xfrm>
            <a:off x="2778125" y="269875"/>
            <a:ext cx="33289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Tagging Systems</a:t>
            </a:r>
          </a:p>
        </p:txBody>
      </p:sp>
      <p:sp>
        <p:nvSpPr>
          <p:cNvPr id="50187"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0188" name="Picture 12" descr="s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213" y="4630568"/>
            <a:ext cx="2286000" cy="5715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687966" y="1060344"/>
            <a:ext cx="7838953" cy="1938992"/>
          </a:xfrm>
          <a:prstGeom prst="rect">
            <a:avLst/>
          </a:prstGeom>
          <a:noFill/>
        </p:spPr>
        <p:txBody>
          <a:bodyPr wrap="square" rtlCol="0" anchor="ctr">
            <a:spAutoFit/>
          </a:bodyPr>
          <a:lstStyle/>
          <a:p>
            <a:pPr marL="285750" indent="-285750">
              <a:buSzPct val="110000"/>
              <a:buFont typeface="Arial"/>
              <a:buChar char="•"/>
            </a:pPr>
            <a:r>
              <a:rPr lang="en-US" sz="3000" dirty="0" smtClean="0"/>
              <a:t>Tags are widely employed in today’s Internet services to improve the resource discovery quality in a </a:t>
            </a:r>
            <a:r>
              <a:rPr lang="en-US" sz="3000" dirty="0" smtClean="0">
                <a:solidFill>
                  <a:srgbClr val="0000FF"/>
                </a:solidFill>
              </a:rPr>
              <a:t>simple, user-friendly, and easy-to-understand</a:t>
            </a:r>
            <a:r>
              <a:rPr lang="en-US" sz="3000" dirty="0" smtClean="0"/>
              <a:t> manner.</a:t>
            </a:r>
            <a:endParaRPr lang="en-US" sz="3000" dirty="0"/>
          </a:p>
        </p:txBody>
      </p:sp>
      <p:pic>
        <p:nvPicPr>
          <p:cNvPr id="2" name="图片 1"/>
          <p:cNvPicPr>
            <a:picLocks noChangeAspect="1"/>
          </p:cNvPicPr>
          <p:nvPr/>
        </p:nvPicPr>
        <p:blipFill>
          <a:blip r:embed="rId7"/>
          <a:stretch>
            <a:fillRect/>
          </a:stretch>
        </p:blipFill>
        <p:spPr>
          <a:xfrm>
            <a:off x="2586249" y="5610459"/>
            <a:ext cx="3645019" cy="462963"/>
          </a:xfrm>
          <a:prstGeom prst="rect">
            <a:avLst/>
          </a:prstGeom>
        </p:spPr>
      </p:pic>
    </p:spTree>
    <p:extLst>
      <p:ext uri="{BB962C8B-B14F-4D97-AF65-F5344CB8AC3E}">
        <p14:creationId xmlns:p14="http://schemas.microsoft.com/office/powerpoint/2010/main" val="3855859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941257" y="269875"/>
            <a:ext cx="300274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Measurements</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insigh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28" y="3576575"/>
            <a:ext cx="4681763" cy="2808058"/>
          </a:xfrm>
          <a:prstGeom prst="rect">
            <a:avLst/>
          </a:prstGeom>
        </p:spPr>
      </p:pic>
      <p:sp>
        <p:nvSpPr>
          <p:cNvPr id="8" name="TextBox 3"/>
          <p:cNvSpPr txBox="1"/>
          <p:nvPr/>
        </p:nvSpPr>
        <p:spPr>
          <a:xfrm>
            <a:off x="487437" y="830830"/>
            <a:ext cx="8173156" cy="2462213"/>
          </a:xfrm>
          <a:prstGeom prst="rect">
            <a:avLst/>
          </a:prstGeom>
          <a:noFill/>
        </p:spPr>
        <p:txBody>
          <a:bodyPr wrap="square" rtlCol="0" anchor="ctr">
            <a:spAutoFit/>
          </a:bodyPr>
          <a:lstStyle/>
          <a:p>
            <a:pPr marL="285750" indent="-285750">
              <a:buSzPct val="110000"/>
              <a:buFont typeface="Arial"/>
              <a:buChar char="•"/>
            </a:pPr>
            <a:endParaRPr lang="en-US" sz="1000" dirty="0" smtClean="0"/>
          </a:p>
          <a:p>
            <a:pPr marL="285750" indent="-285750">
              <a:buSzPct val="110000"/>
              <a:buFont typeface="Arial"/>
              <a:buChar char="•"/>
            </a:pPr>
            <a:endParaRPr lang="en-US" sz="1000" dirty="0"/>
          </a:p>
          <a:p>
            <a:pPr marL="285750" indent="-285750">
              <a:buSzPct val="110000"/>
              <a:buFont typeface="Arial"/>
              <a:buChar char="•"/>
            </a:pPr>
            <a:endParaRPr lang="en-US" sz="1000" dirty="0" smtClean="0"/>
          </a:p>
          <a:p>
            <a:pPr marL="285750" indent="-285750">
              <a:buSzPct val="110000"/>
              <a:buFont typeface="Arial"/>
              <a:buChar char="•"/>
            </a:pPr>
            <a:r>
              <a:rPr lang="en-US" sz="2800" dirty="0" smtClean="0"/>
              <a:t>Two terminologies:</a:t>
            </a:r>
          </a:p>
          <a:p>
            <a:pPr marL="800100" lvl="1" indent="-342900">
              <a:buSzPct val="110000"/>
              <a:buFontTx/>
              <a:buChar char="-"/>
            </a:pPr>
            <a:r>
              <a:rPr lang="en-US" sz="2400" b="1" dirty="0" smtClean="0"/>
              <a:t>Tagging similarity</a:t>
            </a:r>
            <a:r>
              <a:rPr lang="en-US" sz="2400" dirty="0" smtClean="0"/>
              <a:t>: the ratio of overlapping annotations between two users based on the cosine similarity.</a:t>
            </a:r>
          </a:p>
          <a:p>
            <a:pPr marL="800100" lvl="1" indent="-342900">
              <a:buSzPct val="110000"/>
              <a:buFontTx/>
              <a:buChar char="-"/>
            </a:pPr>
            <a:r>
              <a:rPr lang="en-US" sz="2400" b="1" u="sng" dirty="0" smtClean="0"/>
              <a:t>Implicit similarity clique</a:t>
            </a:r>
            <a:r>
              <a:rPr lang="en-US" sz="2400" dirty="0" smtClean="0"/>
              <a:t>: a group of users where the tagging similarities &gt; a value between [0.5, 1], say, 0.75.</a:t>
            </a:r>
          </a:p>
        </p:txBody>
      </p:sp>
      <p:sp>
        <p:nvSpPr>
          <p:cNvPr id="4" name="文本框 3"/>
          <p:cNvSpPr txBox="1"/>
          <p:nvPr/>
        </p:nvSpPr>
        <p:spPr>
          <a:xfrm>
            <a:off x="6406211" y="4464213"/>
            <a:ext cx="1287735" cy="646331"/>
          </a:xfrm>
          <a:prstGeom prst="rect">
            <a:avLst/>
          </a:prstGeom>
          <a:noFill/>
        </p:spPr>
        <p:txBody>
          <a:bodyPr wrap="square" rtlCol="0">
            <a:spAutoFit/>
          </a:bodyPr>
          <a:lstStyle/>
          <a:p>
            <a:r>
              <a:rPr lang="en-US" altLang="zh-CN" sz="3600" dirty="0" smtClean="0"/>
              <a:t>M = 3</a:t>
            </a:r>
            <a:endParaRPr lang="zh-CN" altLang="en-US" sz="3600" dirty="0"/>
          </a:p>
        </p:txBody>
      </p:sp>
    </p:spTree>
    <p:extLst>
      <p:ext uri="{BB962C8B-B14F-4D97-AF65-F5344CB8AC3E}">
        <p14:creationId xmlns:p14="http://schemas.microsoft.com/office/powerpoint/2010/main" val="4094277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020738" y="269875"/>
            <a:ext cx="4843794"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Similarity Clique Example</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414338" y="1094686"/>
            <a:ext cx="8411851" cy="1938992"/>
          </a:xfrm>
          <a:prstGeom prst="rect">
            <a:avLst/>
          </a:prstGeom>
          <a:noFill/>
        </p:spPr>
        <p:txBody>
          <a:bodyPr wrap="square" rtlCol="0" anchor="ctr">
            <a:spAutoFit/>
          </a:bodyPr>
          <a:lstStyle/>
          <a:p>
            <a:pPr marL="285750" indent="-285750">
              <a:buSzPct val="110000"/>
              <a:buFont typeface="Arial"/>
              <a:buChar char="•"/>
            </a:pPr>
            <a:r>
              <a:rPr lang="en-US" sz="2600" dirty="0" smtClean="0"/>
              <a:t>A real example for tagging similarity and similarity cliques</a:t>
            </a:r>
            <a:r>
              <a:rPr lang="en-US" sz="2800" dirty="0" smtClean="0"/>
              <a:t>:</a:t>
            </a:r>
          </a:p>
          <a:p>
            <a:pPr marL="800100" lvl="1" indent="-342900">
              <a:buSzPct val="110000"/>
              <a:buFontTx/>
              <a:buChar char="-"/>
            </a:pPr>
            <a:r>
              <a:rPr lang="en-US" sz="2400" dirty="0" smtClean="0"/>
              <a:t>Extracted from </a:t>
            </a:r>
            <a:r>
              <a:rPr lang="en-US" sz="2400" dirty="0" err="1" smtClean="0"/>
              <a:t>Del.icio.us</a:t>
            </a:r>
            <a:r>
              <a:rPr lang="en-US" sz="2400" dirty="0" smtClean="0"/>
              <a:t> dataset: https://</a:t>
            </a:r>
            <a:r>
              <a:rPr lang="en-US" sz="2400" dirty="0" err="1" smtClean="0"/>
              <a:t>goo.gl</a:t>
            </a:r>
            <a:r>
              <a:rPr lang="en-US" sz="2400" dirty="0" smtClean="0"/>
              <a:t>/</a:t>
            </a:r>
            <a:r>
              <a:rPr lang="en-US" sz="2400" dirty="0" err="1" smtClean="0"/>
              <a:t>KAvqYD</a:t>
            </a:r>
            <a:endParaRPr lang="en-US" sz="2400" dirty="0" smtClean="0"/>
          </a:p>
          <a:p>
            <a:pPr marL="800100" lvl="1" indent="-342900">
              <a:buSzPct val="110000"/>
              <a:buFontTx/>
              <a:buChar char="-"/>
            </a:pPr>
            <a:r>
              <a:rPr lang="en-US" sz="2400" dirty="0" smtClean="0">
                <a:solidFill>
                  <a:srgbClr val="C00000"/>
                </a:solidFill>
              </a:rPr>
              <a:t>Red lines: users’ similarities &gt; 0.75</a:t>
            </a:r>
          </a:p>
          <a:p>
            <a:pPr marL="800100" lvl="1" indent="-342900">
              <a:buSzPct val="110000"/>
              <a:buFontTx/>
              <a:buChar char="-"/>
            </a:pPr>
            <a:r>
              <a:rPr lang="en-US" sz="2400" dirty="0" smtClean="0">
                <a:solidFill>
                  <a:srgbClr val="00B050"/>
                </a:solidFill>
              </a:rPr>
              <a:t>Green lines: users’ similarities &lt;= 0.75</a:t>
            </a:r>
          </a:p>
          <a:p>
            <a:pPr marL="285750" indent="-285750">
              <a:buSzPct val="110000"/>
              <a:buFont typeface="Arial"/>
              <a:buChar char="•"/>
            </a:pPr>
            <a:endParaRPr lang="en-US" sz="1000" dirty="0" smtClean="0"/>
          </a:p>
          <a:p>
            <a:pPr marL="285750" indent="-285750">
              <a:buSzPct val="110000"/>
              <a:buFont typeface="Arial"/>
              <a:buChar char="•"/>
            </a:pPr>
            <a:endParaRPr lang="en-US" sz="1000" dirty="0"/>
          </a:p>
        </p:txBody>
      </p:sp>
      <p:pic>
        <p:nvPicPr>
          <p:cNvPr id="6" name="Picture 5" descr="clust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492" y="3002910"/>
            <a:ext cx="4394930" cy="3210763"/>
          </a:xfrm>
          <a:prstGeom prst="rect">
            <a:avLst/>
          </a:prstGeom>
        </p:spPr>
      </p:pic>
      <p:sp>
        <p:nvSpPr>
          <p:cNvPr id="7" name="文本框 6"/>
          <p:cNvSpPr txBox="1"/>
          <p:nvPr/>
        </p:nvSpPr>
        <p:spPr>
          <a:xfrm>
            <a:off x="5949011" y="4221502"/>
            <a:ext cx="1287735" cy="646331"/>
          </a:xfrm>
          <a:prstGeom prst="rect">
            <a:avLst/>
          </a:prstGeom>
          <a:noFill/>
        </p:spPr>
        <p:txBody>
          <a:bodyPr wrap="square" rtlCol="0">
            <a:spAutoFit/>
          </a:bodyPr>
          <a:lstStyle/>
          <a:p>
            <a:r>
              <a:rPr lang="en-US" altLang="zh-CN" sz="3600" dirty="0" smtClean="0"/>
              <a:t>M = 2</a:t>
            </a:r>
            <a:endParaRPr lang="zh-CN" altLang="en-US" sz="3600" dirty="0"/>
          </a:p>
        </p:txBody>
      </p:sp>
    </p:spTree>
    <p:extLst>
      <p:ext uri="{BB962C8B-B14F-4D97-AF65-F5344CB8AC3E}">
        <p14:creationId xmlns:p14="http://schemas.microsoft.com/office/powerpoint/2010/main" val="1891509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90800" y="1814513"/>
            <a:ext cx="5486400" cy="3831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zh-CN" sz="2400" dirty="0" smtClean="0">
                <a:latin typeface="Microsoft Sans Serif" charset="0"/>
              </a:rPr>
              <a:t>Insights from measurement results</a:t>
            </a:r>
          </a:p>
          <a:p>
            <a:endParaRPr lang="en-US" altLang="zh-CN" sz="2400" dirty="0" smtClean="0">
              <a:solidFill>
                <a:srgbClr val="0000CC"/>
              </a:solidFill>
              <a:latin typeface="Microsoft Sans Serif" charset="0"/>
            </a:endParaRPr>
          </a:p>
          <a:p>
            <a:pPr>
              <a:lnSpc>
                <a:spcPct val="150000"/>
              </a:lnSpc>
            </a:pPr>
            <a:endParaRPr lang="en-US" altLang="zh-CN" sz="2800" dirty="0">
              <a:latin typeface="Microsoft Sans Serif" charset="0"/>
            </a:endParaRPr>
          </a:p>
          <a:p>
            <a:r>
              <a:rPr lang="en-US" altLang="zh-CN" sz="2400" dirty="0" err="1" smtClean="0">
                <a:solidFill>
                  <a:srgbClr val="3366FF"/>
                </a:solidFill>
                <a:latin typeface="Microsoft Sans Serif" charset="0"/>
              </a:rPr>
              <a:t>SRaaS</a:t>
            </a:r>
            <a:r>
              <a:rPr lang="en-US" altLang="zh-CN" sz="2400" dirty="0" smtClean="0">
                <a:solidFill>
                  <a:srgbClr val="3366FF"/>
                </a:solidFill>
                <a:latin typeface="Microsoft Sans Serif" charset="0"/>
              </a:rPr>
              <a:t> (Spam Resistance as a Service) algorithm design</a:t>
            </a:r>
          </a:p>
          <a:p>
            <a:endParaRPr lang="en-US" altLang="zh-CN" dirty="0">
              <a:solidFill>
                <a:schemeClr val="bg2"/>
              </a:solidFill>
              <a:latin typeface="Microsoft Sans Serif" charset="0"/>
            </a:endParaRPr>
          </a:p>
          <a:p>
            <a:pPr>
              <a:lnSpc>
                <a:spcPct val="150000"/>
              </a:lnSpc>
            </a:pPr>
            <a:endParaRPr lang="en-US" altLang="zh-CN" dirty="0" smtClean="0">
              <a:solidFill>
                <a:schemeClr val="bg2"/>
              </a:solidFill>
              <a:latin typeface="Microsoft Sans Serif" charset="0"/>
            </a:endParaRPr>
          </a:p>
          <a:p>
            <a:pPr>
              <a:lnSpc>
                <a:spcPct val="150000"/>
              </a:lnSpc>
            </a:pPr>
            <a:r>
              <a:rPr lang="en-US" altLang="zh-CN" sz="2400" dirty="0" smtClean="0">
                <a:solidFill>
                  <a:schemeClr val="bg2"/>
                </a:solidFill>
                <a:latin typeface="Microsoft Sans Serif" charset="0"/>
              </a:rPr>
              <a:t>Evaluation</a:t>
            </a:r>
            <a:endParaRPr lang="en-US" altLang="zh-CN" sz="2400" dirty="0">
              <a:solidFill>
                <a:schemeClr val="bg2"/>
              </a:solidFill>
              <a:latin typeface="Microsoft Sans Serif" charset="0"/>
            </a:endParaRPr>
          </a:p>
          <a:p>
            <a:endParaRPr lang="en-US" altLang="zh-CN" sz="2400" b="0" dirty="0">
              <a:latin typeface="Verdana" charset="0"/>
            </a:endParaRPr>
          </a:p>
        </p:txBody>
      </p:sp>
      <p:sp>
        <p:nvSpPr>
          <p:cNvPr id="62467" name="AutoShape 3"/>
          <p:cNvSpPr>
            <a:spLocks noChangeArrowheads="1"/>
          </p:cNvSpPr>
          <p:nvPr/>
        </p:nvSpPr>
        <p:spPr bwMode="auto">
          <a:xfrm>
            <a:off x="1143000" y="1728917"/>
            <a:ext cx="763588" cy="685800"/>
          </a:xfrm>
          <a:prstGeom prst="roundRect">
            <a:avLst>
              <a:gd name="adj" fmla="val 16667"/>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a:latin typeface="Verdana" charset="0"/>
              </a:rPr>
              <a:t>I</a:t>
            </a:r>
          </a:p>
        </p:txBody>
      </p:sp>
      <p:sp>
        <p:nvSpPr>
          <p:cNvPr id="62468" name="AutoShape 4"/>
          <p:cNvSpPr>
            <a:spLocks noChangeArrowheads="1"/>
          </p:cNvSpPr>
          <p:nvPr/>
        </p:nvSpPr>
        <p:spPr bwMode="auto">
          <a:xfrm>
            <a:off x="1143000" y="3143324"/>
            <a:ext cx="763588" cy="685800"/>
          </a:xfrm>
          <a:prstGeom prst="roundRect">
            <a:avLst>
              <a:gd name="adj" fmla="val 16667"/>
            </a:avLst>
          </a:prstGeom>
          <a:noFill/>
          <a:ln w="57150">
            <a:solidFill>
              <a:srgbClr val="33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dirty="0">
                <a:solidFill>
                  <a:srgbClr val="3366FF"/>
                </a:solidFill>
                <a:latin typeface="Verdana" charset="0"/>
              </a:rPr>
              <a:t>II</a:t>
            </a:r>
          </a:p>
        </p:txBody>
      </p:sp>
      <p:sp>
        <p:nvSpPr>
          <p:cNvPr id="62469" name="AutoShape 5"/>
          <p:cNvSpPr>
            <a:spLocks noChangeArrowheads="1"/>
          </p:cNvSpPr>
          <p:nvPr/>
        </p:nvSpPr>
        <p:spPr bwMode="auto">
          <a:xfrm>
            <a:off x="1143000" y="4586269"/>
            <a:ext cx="762000" cy="685800"/>
          </a:xfrm>
          <a:prstGeom prst="roundRect">
            <a:avLst>
              <a:gd name="adj" fmla="val 16667"/>
            </a:avLst>
          </a:prstGeom>
          <a:noFill/>
          <a:ln w="57150">
            <a:solidFill>
              <a:schemeClr val="bg2"/>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a:solidFill>
                  <a:schemeClr val="bg2"/>
                </a:solidFill>
                <a:latin typeface="Verdana" charset="0"/>
              </a:rPr>
              <a:t>III</a:t>
            </a:r>
          </a:p>
        </p:txBody>
      </p:sp>
      <p:sp>
        <p:nvSpPr>
          <p:cNvPr id="62470" name="Rectangle 6"/>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1" name="Text Box 7"/>
          <p:cNvSpPr txBox="1">
            <a:spLocks noChangeArrowheads="1"/>
          </p:cNvSpPr>
          <p:nvPr/>
        </p:nvSpPr>
        <p:spPr bwMode="auto">
          <a:xfrm>
            <a:off x="3463925" y="269875"/>
            <a:ext cx="195103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Roadmap</a:t>
            </a:r>
          </a:p>
        </p:txBody>
      </p:sp>
    </p:spTree>
    <p:extLst>
      <p:ext uri="{BB962C8B-B14F-4D97-AF65-F5344CB8AC3E}">
        <p14:creationId xmlns:p14="http://schemas.microsoft.com/office/powerpoint/2010/main" val="682719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512976" y="269875"/>
            <a:ext cx="585929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Spam-Resistance-as-a-Service</a:t>
            </a: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0" name="TextBox 9"/>
          <p:cNvSpPr txBox="1"/>
          <p:nvPr/>
        </p:nvSpPr>
        <p:spPr>
          <a:xfrm>
            <a:off x="358998" y="2751128"/>
            <a:ext cx="8417528" cy="1354217"/>
          </a:xfrm>
          <a:prstGeom prst="rect">
            <a:avLst/>
          </a:prstGeom>
          <a:noFill/>
        </p:spPr>
        <p:txBody>
          <a:bodyPr wrap="square" rtlCol="0" anchor="ctr">
            <a:spAutoFit/>
          </a:bodyPr>
          <a:lstStyle/>
          <a:p>
            <a:pPr marL="800100" lvl="1" indent="-342900">
              <a:buSzPct val="110000"/>
              <a:buFontTx/>
              <a:buChar char="-"/>
            </a:pPr>
            <a:r>
              <a:rPr lang="en-US" sz="2600" dirty="0" smtClean="0"/>
              <a:t>Yellow boxes are operations in normal tagging systems</a:t>
            </a:r>
          </a:p>
          <a:p>
            <a:pPr marL="800100" lvl="1" indent="-342900">
              <a:buSzPct val="110000"/>
              <a:buFontTx/>
              <a:buChar char="-"/>
            </a:pPr>
            <a:r>
              <a:rPr lang="en-US" sz="2600" dirty="0" smtClean="0"/>
              <a:t>Red boxes are new operations added by </a:t>
            </a:r>
            <a:r>
              <a:rPr lang="en-US" sz="2600" dirty="0" err="1" smtClean="0"/>
              <a:t>SRaaS</a:t>
            </a:r>
            <a:endParaRPr lang="en-US" sz="2600" dirty="0" smtClean="0"/>
          </a:p>
          <a:p>
            <a:pPr marL="285750" indent="-285750">
              <a:buSzPct val="110000"/>
              <a:buFont typeface="Arial"/>
              <a:buChar char="•"/>
            </a:pPr>
            <a:endParaRPr lang="en-US" sz="1000" dirty="0" smtClean="0"/>
          </a:p>
          <a:p>
            <a:pPr>
              <a:buSzPct val="110000"/>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103077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1827429"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9" name="TextBox 8"/>
          <p:cNvSpPr txBox="1"/>
          <p:nvPr/>
        </p:nvSpPr>
        <p:spPr>
          <a:xfrm>
            <a:off x="687966" y="2799224"/>
            <a:ext cx="7838953" cy="892552"/>
          </a:xfrm>
          <a:prstGeom prst="rect">
            <a:avLst/>
          </a:prstGeom>
          <a:noFill/>
        </p:spPr>
        <p:txBody>
          <a:bodyPr wrap="square" rtlCol="0" anchor="ctr">
            <a:spAutoFit/>
          </a:bodyPr>
          <a:lstStyle/>
          <a:p>
            <a:pPr>
              <a:buSzPct val="110000"/>
            </a:pPr>
            <a:r>
              <a:rPr lang="en-US" sz="2600" dirty="0" smtClean="0"/>
              <a:t>In search phase, Alice issues a tag search </a:t>
            </a:r>
            <a:r>
              <a:rPr lang="en-US" sz="2600" i="1" dirty="0" smtClean="0"/>
              <a:t>t</a:t>
            </a:r>
            <a:r>
              <a:rPr lang="en-US" sz="2600" dirty="0" smtClean="0"/>
              <a:t> to the tagging system, which is the same as in a normal tagging system.</a:t>
            </a:r>
            <a:endParaRPr lang="en-US" sz="2600" dirty="0"/>
          </a:p>
        </p:txBody>
      </p:sp>
    </p:spTree>
    <p:extLst>
      <p:ext uri="{BB962C8B-B14F-4D97-AF65-F5344CB8AC3E}">
        <p14:creationId xmlns:p14="http://schemas.microsoft.com/office/powerpoint/2010/main" val="755856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287818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9" name="TextBox 8"/>
          <p:cNvSpPr txBox="1"/>
          <p:nvPr/>
        </p:nvSpPr>
        <p:spPr>
          <a:xfrm>
            <a:off x="687967" y="2804791"/>
            <a:ext cx="7720054" cy="2092881"/>
          </a:xfrm>
          <a:prstGeom prst="rect">
            <a:avLst/>
          </a:prstGeom>
          <a:noFill/>
        </p:spPr>
        <p:txBody>
          <a:bodyPr wrap="square" rtlCol="0" anchor="ctr">
            <a:spAutoFit/>
          </a:bodyPr>
          <a:lstStyle/>
          <a:p>
            <a:pPr>
              <a:buSzPct val="110000"/>
            </a:pPr>
            <a:r>
              <a:rPr lang="en-US" sz="2600" dirty="0" err="1" smtClean="0"/>
              <a:t>SRaaS</a:t>
            </a:r>
            <a:r>
              <a:rPr lang="en-US" sz="2600" dirty="0" smtClean="0"/>
              <a:t> finds all the resources annotated with tag </a:t>
            </a:r>
            <a:r>
              <a:rPr lang="en-US" sz="2600" i="1" dirty="0" smtClean="0"/>
              <a:t>t</a:t>
            </a:r>
            <a:r>
              <a:rPr lang="en-US" sz="2600" dirty="0" smtClean="0"/>
              <a:t>.</a:t>
            </a:r>
          </a:p>
          <a:p>
            <a:pPr marL="457200" indent="-457200">
              <a:buSzPct val="110000"/>
              <a:buFont typeface="Wingdings" charset="2"/>
              <a:buChar char="§"/>
            </a:pPr>
            <a:r>
              <a:rPr lang="en-US" sz="2600" dirty="0" smtClean="0"/>
              <a:t>If there is at least one annotation whose reputation &gt; h, </a:t>
            </a:r>
            <a:r>
              <a:rPr lang="en-US" sz="2600" dirty="0" err="1" smtClean="0"/>
              <a:t>SRaaS</a:t>
            </a:r>
            <a:r>
              <a:rPr lang="en-US" sz="2600" dirty="0" smtClean="0"/>
              <a:t> returns the corresponding resources.</a:t>
            </a:r>
          </a:p>
          <a:p>
            <a:pPr marL="457200" indent="-457200">
              <a:buSzPct val="110000"/>
              <a:buFont typeface="Wingdings" charset="2"/>
              <a:buChar char="§"/>
            </a:pPr>
            <a:r>
              <a:rPr lang="en-US" sz="2600" dirty="0" smtClean="0">
                <a:solidFill>
                  <a:srgbClr val="FFFFFF"/>
                </a:solidFill>
              </a:rPr>
              <a:t>Otherwise, </a:t>
            </a:r>
            <a:r>
              <a:rPr lang="en-US" sz="2600" dirty="0" err="1" smtClean="0">
                <a:solidFill>
                  <a:srgbClr val="FFFFFF"/>
                </a:solidFill>
              </a:rPr>
              <a:t>SRaaS</a:t>
            </a:r>
            <a:r>
              <a:rPr lang="en-US" sz="2600" dirty="0" smtClean="0">
                <a:solidFill>
                  <a:srgbClr val="FFFFFF"/>
                </a:solidFill>
              </a:rPr>
              <a:t> returns all the resources by randomly ordering them.  </a:t>
            </a:r>
            <a:endParaRPr lang="en-US" sz="2600" dirty="0">
              <a:solidFill>
                <a:srgbClr val="FFFFFF"/>
              </a:solidFill>
            </a:endParaRPr>
          </a:p>
        </p:txBody>
      </p:sp>
      <p:sp>
        <p:nvSpPr>
          <p:cNvPr id="10"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2829587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287818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9" name="TextBox 8"/>
          <p:cNvSpPr txBox="1"/>
          <p:nvPr/>
        </p:nvSpPr>
        <p:spPr>
          <a:xfrm>
            <a:off x="687967" y="2810367"/>
            <a:ext cx="7693132" cy="2092881"/>
          </a:xfrm>
          <a:prstGeom prst="rect">
            <a:avLst/>
          </a:prstGeom>
          <a:noFill/>
        </p:spPr>
        <p:txBody>
          <a:bodyPr wrap="square" rtlCol="0" anchor="ctr">
            <a:spAutoFit/>
          </a:bodyPr>
          <a:lstStyle/>
          <a:p>
            <a:pPr>
              <a:buSzPct val="110000"/>
            </a:pPr>
            <a:r>
              <a:rPr lang="en-US" sz="2600" dirty="0" err="1" smtClean="0"/>
              <a:t>SRaaS</a:t>
            </a:r>
            <a:r>
              <a:rPr lang="en-US" sz="2600" dirty="0" smtClean="0"/>
              <a:t> finds all the resources annotated with tag </a:t>
            </a:r>
            <a:r>
              <a:rPr lang="en-US" sz="2600" i="1" dirty="0" smtClean="0"/>
              <a:t>t</a:t>
            </a:r>
            <a:r>
              <a:rPr lang="en-US" sz="2600" dirty="0" smtClean="0"/>
              <a:t>.</a:t>
            </a:r>
          </a:p>
          <a:p>
            <a:pPr marL="457200" indent="-457200">
              <a:buSzPct val="110000"/>
              <a:buFont typeface="Wingdings" charset="2"/>
              <a:buChar char="§"/>
            </a:pPr>
            <a:r>
              <a:rPr lang="en-US" sz="2600" dirty="0" smtClean="0"/>
              <a:t>If there is at least one annotation whose reputation &gt; h, </a:t>
            </a:r>
            <a:r>
              <a:rPr lang="en-US" sz="2600" dirty="0" err="1" smtClean="0"/>
              <a:t>SRaaS</a:t>
            </a:r>
            <a:r>
              <a:rPr lang="en-US" sz="2600" dirty="0" smtClean="0"/>
              <a:t> returns the corresponding resources.</a:t>
            </a:r>
          </a:p>
          <a:p>
            <a:pPr marL="457200" indent="-457200">
              <a:buSzPct val="110000"/>
              <a:buFont typeface="Wingdings" charset="2"/>
              <a:buChar char="§"/>
            </a:pPr>
            <a:r>
              <a:rPr lang="en-US" sz="2600" dirty="0" smtClean="0">
                <a:solidFill>
                  <a:srgbClr val="FFFFFF"/>
                </a:solidFill>
              </a:rPr>
              <a:t>Otherwise, </a:t>
            </a:r>
            <a:r>
              <a:rPr lang="en-US" sz="2600" dirty="0" err="1" smtClean="0">
                <a:solidFill>
                  <a:srgbClr val="FFFFFF"/>
                </a:solidFill>
              </a:rPr>
              <a:t>SRaaS</a:t>
            </a:r>
            <a:r>
              <a:rPr lang="en-US" sz="2600" dirty="0" smtClean="0">
                <a:solidFill>
                  <a:srgbClr val="FFFFFF"/>
                </a:solidFill>
              </a:rPr>
              <a:t> returns all the resources by randomly ordering them.  </a:t>
            </a:r>
            <a:endParaRPr lang="en-US" sz="2600" dirty="0">
              <a:solidFill>
                <a:srgbClr val="FFFFFF"/>
              </a:solidFill>
            </a:endParaRPr>
          </a:p>
        </p:txBody>
      </p:sp>
      <p:sp>
        <p:nvSpPr>
          <p:cNvPr id="5" name="Rectangle 4"/>
          <p:cNvSpPr/>
          <p:nvPr/>
        </p:nvSpPr>
        <p:spPr>
          <a:xfrm>
            <a:off x="6698386" y="3252552"/>
            <a:ext cx="1439234" cy="392865"/>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93915" y="5295966"/>
            <a:ext cx="5462350" cy="646331"/>
          </a:xfrm>
          <a:prstGeom prst="rect">
            <a:avLst/>
          </a:prstGeom>
          <a:noFill/>
        </p:spPr>
        <p:txBody>
          <a:bodyPr wrap="square" rtlCol="0">
            <a:spAutoFit/>
          </a:bodyPr>
          <a:lstStyle/>
          <a:p>
            <a:r>
              <a:rPr lang="en-US" dirty="0" smtClean="0"/>
              <a:t>The reputation of an annotation is the sum of reputation of each user who annotates this resource with </a:t>
            </a:r>
            <a:r>
              <a:rPr lang="en-US" i="1" dirty="0" smtClean="0"/>
              <a:t>t</a:t>
            </a:r>
            <a:r>
              <a:rPr lang="en-US" dirty="0" smtClean="0"/>
              <a:t>.</a:t>
            </a:r>
            <a:endParaRPr lang="en-US" dirty="0"/>
          </a:p>
        </p:txBody>
      </p:sp>
      <p:cxnSp>
        <p:nvCxnSpPr>
          <p:cNvPr id="11" name="Straight Arrow Connector 10"/>
          <p:cNvCxnSpPr/>
          <p:nvPr/>
        </p:nvCxnSpPr>
        <p:spPr>
          <a:xfrm flipV="1">
            <a:off x="6469100" y="3645417"/>
            <a:ext cx="493406" cy="161400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3604234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287818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9" name="TextBox 8"/>
          <p:cNvSpPr txBox="1"/>
          <p:nvPr/>
        </p:nvSpPr>
        <p:spPr>
          <a:xfrm>
            <a:off x="687966" y="2810367"/>
            <a:ext cx="7675449" cy="2092881"/>
          </a:xfrm>
          <a:prstGeom prst="rect">
            <a:avLst/>
          </a:prstGeom>
          <a:noFill/>
        </p:spPr>
        <p:txBody>
          <a:bodyPr wrap="square" rtlCol="0" anchor="ctr">
            <a:spAutoFit/>
          </a:bodyPr>
          <a:lstStyle/>
          <a:p>
            <a:pPr>
              <a:buSzPct val="110000"/>
            </a:pPr>
            <a:r>
              <a:rPr lang="en-US" sz="2600" dirty="0" err="1" smtClean="0"/>
              <a:t>SRaaS</a:t>
            </a:r>
            <a:r>
              <a:rPr lang="en-US" sz="2600" dirty="0" smtClean="0"/>
              <a:t> finds all the resources annotated with tag </a:t>
            </a:r>
            <a:r>
              <a:rPr lang="en-US" sz="2600" i="1" dirty="0" smtClean="0"/>
              <a:t>t</a:t>
            </a:r>
            <a:r>
              <a:rPr lang="en-US" sz="2600" dirty="0" smtClean="0"/>
              <a:t>.</a:t>
            </a:r>
          </a:p>
          <a:p>
            <a:pPr marL="457200" indent="-457200">
              <a:buSzPct val="110000"/>
              <a:buFont typeface="Wingdings" charset="2"/>
              <a:buChar char="§"/>
            </a:pPr>
            <a:r>
              <a:rPr lang="en-US" sz="2600" dirty="0" smtClean="0"/>
              <a:t>If there is at least one annotation whose reputation &gt; h, </a:t>
            </a:r>
            <a:r>
              <a:rPr lang="en-US" sz="2600" dirty="0" err="1" smtClean="0"/>
              <a:t>SRaaS</a:t>
            </a:r>
            <a:r>
              <a:rPr lang="en-US" sz="2600" dirty="0" smtClean="0"/>
              <a:t> returns the corresponding resources.</a:t>
            </a:r>
          </a:p>
          <a:p>
            <a:pPr marL="457200" indent="-457200">
              <a:buSzPct val="110000"/>
              <a:buFont typeface="Wingdings" charset="2"/>
              <a:buChar char="§"/>
            </a:pPr>
            <a:r>
              <a:rPr lang="en-US" sz="2600" dirty="0" smtClean="0">
                <a:solidFill>
                  <a:srgbClr val="FFFFFF"/>
                </a:solidFill>
              </a:rPr>
              <a:t>Otherwise, </a:t>
            </a:r>
            <a:r>
              <a:rPr lang="en-US" sz="2600" dirty="0" err="1" smtClean="0">
                <a:solidFill>
                  <a:srgbClr val="FFFFFF"/>
                </a:solidFill>
              </a:rPr>
              <a:t>SRaaS</a:t>
            </a:r>
            <a:r>
              <a:rPr lang="en-US" sz="2600" dirty="0" smtClean="0">
                <a:solidFill>
                  <a:srgbClr val="FFFFFF"/>
                </a:solidFill>
              </a:rPr>
              <a:t> returns all the resources by randomly ordering them.  </a:t>
            </a:r>
            <a:endParaRPr lang="en-US" sz="2600" dirty="0">
              <a:solidFill>
                <a:srgbClr val="FFFFFF"/>
              </a:solidFill>
            </a:endParaRPr>
          </a:p>
        </p:txBody>
      </p:sp>
      <p:sp>
        <p:nvSpPr>
          <p:cNvPr id="5" name="Rectangle 4"/>
          <p:cNvSpPr/>
          <p:nvPr/>
        </p:nvSpPr>
        <p:spPr>
          <a:xfrm>
            <a:off x="1441059" y="3704176"/>
            <a:ext cx="231624" cy="392865"/>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63830" y="5305841"/>
            <a:ext cx="3444481" cy="369332"/>
          </a:xfrm>
          <a:prstGeom prst="rect">
            <a:avLst/>
          </a:prstGeom>
          <a:noFill/>
        </p:spPr>
        <p:txBody>
          <a:bodyPr wrap="square" rtlCol="0">
            <a:spAutoFit/>
          </a:bodyPr>
          <a:lstStyle/>
          <a:p>
            <a:r>
              <a:rPr lang="en-US" i="1" dirty="0"/>
              <a:t>h</a:t>
            </a:r>
            <a:r>
              <a:rPr lang="en-US" dirty="0" smtClean="0"/>
              <a:t> is a predefined threshold (h&gt;=1)  </a:t>
            </a:r>
            <a:endParaRPr lang="en-US" dirty="0"/>
          </a:p>
        </p:txBody>
      </p:sp>
      <p:cxnSp>
        <p:nvCxnSpPr>
          <p:cNvPr id="11" name="Straight Arrow Connector 10"/>
          <p:cNvCxnSpPr/>
          <p:nvPr/>
        </p:nvCxnSpPr>
        <p:spPr>
          <a:xfrm flipH="1" flipV="1">
            <a:off x="1672683" y="4176132"/>
            <a:ext cx="748531" cy="108328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24841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287818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9" name="TextBox 8"/>
          <p:cNvSpPr txBox="1"/>
          <p:nvPr/>
        </p:nvSpPr>
        <p:spPr>
          <a:xfrm>
            <a:off x="687967" y="2766431"/>
            <a:ext cx="7658722" cy="2492990"/>
          </a:xfrm>
          <a:prstGeom prst="rect">
            <a:avLst/>
          </a:prstGeom>
          <a:noFill/>
        </p:spPr>
        <p:txBody>
          <a:bodyPr wrap="square" rtlCol="0" anchor="ctr">
            <a:spAutoFit/>
          </a:bodyPr>
          <a:lstStyle/>
          <a:p>
            <a:pPr>
              <a:buSzPct val="110000"/>
            </a:pPr>
            <a:r>
              <a:rPr lang="en-US" sz="2600" dirty="0" err="1" smtClean="0"/>
              <a:t>SRaaS</a:t>
            </a:r>
            <a:r>
              <a:rPr lang="en-US" sz="2600" dirty="0" smtClean="0"/>
              <a:t> finds all the resources annotated with tag </a:t>
            </a:r>
            <a:r>
              <a:rPr lang="en-US" sz="2600" i="1" dirty="0" smtClean="0"/>
              <a:t>t</a:t>
            </a:r>
            <a:r>
              <a:rPr lang="en-US" sz="2600" dirty="0" smtClean="0"/>
              <a:t>.</a:t>
            </a:r>
          </a:p>
          <a:p>
            <a:pPr marL="457200" indent="-457200">
              <a:buSzPct val="110000"/>
              <a:buFont typeface="Wingdings" charset="2"/>
              <a:buChar char="§"/>
            </a:pPr>
            <a:r>
              <a:rPr lang="en-US" altLang="zh-CN" sz="2600" dirty="0"/>
              <a:t>If there is at least one annotation whose reputation &gt; h, </a:t>
            </a:r>
            <a:r>
              <a:rPr lang="en-US" altLang="zh-CN" sz="2600" dirty="0" err="1"/>
              <a:t>SRaaS</a:t>
            </a:r>
            <a:r>
              <a:rPr lang="en-US" altLang="zh-CN" sz="2600" dirty="0"/>
              <a:t> returns the corresponding </a:t>
            </a:r>
            <a:r>
              <a:rPr lang="en-US" altLang="zh-CN" sz="2600" dirty="0" smtClean="0"/>
              <a:t>resources</a:t>
            </a:r>
            <a:r>
              <a:rPr lang="en-US" sz="2600" dirty="0" smtClean="0"/>
              <a:t>.</a:t>
            </a:r>
          </a:p>
          <a:p>
            <a:pPr marL="457200" indent="-457200">
              <a:buSzPct val="110000"/>
              <a:buFont typeface="Wingdings" charset="2"/>
              <a:buChar char="§"/>
            </a:pPr>
            <a:endParaRPr lang="en-US" sz="2600" dirty="0" smtClean="0"/>
          </a:p>
          <a:p>
            <a:pPr marL="457200" indent="-457200">
              <a:buSzPct val="110000"/>
              <a:buFont typeface="Wingdings" charset="2"/>
              <a:buChar char="§"/>
            </a:pPr>
            <a:r>
              <a:rPr lang="en-US" sz="2600" dirty="0" smtClean="0"/>
              <a:t>Otherwise, </a:t>
            </a:r>
            <a:r>
              <a:rPr lang="en-US" sz="2600" dirty="0" err="1" smtClean="0"/>
              <a:t>SRaaS</a:t>
            </a:r>
            <a:r>
              <a:rPr lang="en-US" sz="2600" dirty="0" smtClean="0"/>
              <a:t> returns all the relevant resources by randomly ordering them.  </a:t>
            </a:r>
            <a:endParaRPr lang="en-US" sz="2600" dirty="0"/>
          </a:p>
        </p:txBody>
      </p:sp>
      <p:sp>
        <p:nvSpPr>
          <p:cNvPr id="10"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2375009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5198982"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9" name="TextBox 8"/>
          <p:cNvSpPr txBox="1"/>
          <p:nvPr/>
        </p:nvSpPr>
        <p:spPr>
          <a:xfrm>
            <a:off x="1035173" y="2790089"/>
            <a:ext cx="7352728" cy="892552"/>
          </a:xfrm>
          <a:prstGeom prst="rect">
            <a:avLst/>
          </a:prstGeom>
          <a:noFill/>
        </p:spPr>
        <p:txBody>
          <a:bodyPr wrap="square" rtlCol="0" anchor="ctr">
            <a:spAutoFit/>
          </a:bodyPr>
          <a:lstStyle/>
          <a:p>
            <a:pPr>
              <a:buSzPct val="110000"/>
            </a:pPr>
            <a:r>
              <a:rPr lang="en-US" sz="2600" dirty="0" smtClean="0"/>
              <a:t>In these phases, Alice can pick one or more resources out from the returned results and consume them.</a:t>
            </a:r>
            <a:endParaRPr lang="en-US" sz="2600" dirty="0"/>
          </a:p>
        </p:txBody>
      </p:sp>
      <p:sp>
        <p:nvSpPr>
          <p:cNvPr id="10" name="Up Arrow 9"/>
          <p:cNvSpPr/>
          <p:nvPr/>
        </p:nvSpPr>
        <p:spPr>
          <a:xfrm>
            <a:off x="3956350"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234824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p:cNvSpPr txBox="1">
            <a:spLocks noChangeArrowheads="1"/>
          </p:cNvSpPr>
          <p:nvPr/>
        </p:nvSpPr>
        <p:spPr bwMode="auto">
          <a:xfrm>
            <a:off x="2778125" y="269875"/>
            <a:ext cx="33289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Tagging Systems</a:t>
            </a:r>
          </a:p>
        </p:txBody>
      </p:sp>
      <p:sp>
        <p:nvSpPr>
          <p:cNvPr id="50187"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TextBox 13"/>
          <p:cNvSpPr txBox="1"/>
          <p:nvPr/>
        </p:nvSpPr>
        <p:spPr>
          <a:xfrm>
            <a:off x="687966" y="1301878"/>
            <a:ext cx="7838953" cy="1015663"/>
          </a:xfrm>
          <a:prstGeom prst="rect">
            <a:avLst/>
          </a:prstGeom>
          <a:noFill/>
        </p:spPr>
        <p:txBody>
          <a:bodyPr wrap="square" rtlCol="0" anchor="ctr">
            <a:spAutoFit/>
          </a:bodyPr>
          <a:lstStyle/>
          <a:p>
            <a:pPr marL="285750" indent="-285750">
              <a:buSzPct val="110000"/>
              <a:buFont typeface="Arial"/>
              <a:buChar char="•"/>
            </a:pPr>
            <a:r>
              <a:rPr lang="en-US" sz="3000" dirty="0" smtClean="0"/>
              <a:t>Users can find the resources of interest based on the </a:t>
            </a:r>
            <a:r>
              <a:rPr lang="en-US" sz="3000" dirty="0" smtClean="0">
                <a:solidFill>
                  <a:srgbClr val="0000FF"/>
                </a:solidFill>
              </a:rPr>
              <a:t>textual tags</a:t>
            </a:r>
            <a:r>
              <a:rPr lang="en-US" sz="3000" dirty="0" smtClean="0"/>
              <a:t> posted by other participants</a:t>
            </a:r>
            <a:endParaRPr lang="en-US" sz="3000" dirty="0"/>
          </a:p>
        </p:txBody>
      </p:sp>
      <p:pic>
        <p:nvPicPr>
          <p:cNvPr id="2" name="图片 1"/>
          <p:cNvPicPr>
            <a:picLocks noChangeAspect="1"/>
          </p:cNvPicPr>
          <p:nvPr/>
        </p:nvPicPr>
        <p:blipFill>
          <a:blip r:embed="rId3"/>
          <a:stretch>
            <a:fillRect/>
          </a:stretch>
        </p:blipFill>
        <p:spPr>
          <a:xfrm>
            <a:off x="1235964" y="2552619"/>
            <a:ext cx="6413310" cy="3471685"/>
          </a:xfrm>
          <a:prstGeom prst="rect">
            <a:avLst/>
          </a:prstGeom>
        </p:spPr>
      </p:pic>
      <p:sp>
        <p:nvSpPr>
          <p:cNvPr id="3" name="矩形 2"/>
          <p:cNvSpPr/>
          <p:nvPr/>
        </p:nvSpPr>
        <p:spPr>
          <a:xfrm>
            <a:off x="6333067" y="3460044"/>
            <a:ext cx="1151466" cy="2564260"/>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1720545" y="5561341"/>
            <a:ext cx="3645019" cy="462963"/>
          </a:xfrm>
          <a:prstGeom prst="rect">
            <a:avLst/>
          </a:prstGeom>
        </p:spPr>
      </p:pic>
      <p:sp>
        <p:nvSpPr>
          <p:cNvPr id="8" name="矩形 7"/>
          <p:cNvSpPr/>
          <p:nvPr/>
        </p:nvSpPr>
        <p:spPr>
          <a:xfrm>
            <a:off x="1923406" y="4383157"/>
            <a:ext cx="2141698" cy="213692"/>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6333067" y="2597426"/>
            <a:ext cx="1151466" cy="279951"/>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7225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5198982"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9" name="TextBox 8"/>
          <p:cNvSpPr txBox="1"/>
          <p:nvPr/>
        </p:nvSpPr>
        <p:spPr>
          <a:xfrm>
            <a:off x="1035173" y="2790089"/>
            <a:ext cx="7352728" cy="892552"/>
          </a:xfrm>
          <a:prstGeom prst="rect">
            <a:avLst/>
          </a:prstGeom>
          <a:noFill/>
        </p:spPr>
        <p:txBody>
          <a:bodyPr wrap="square" rtlCol="0" anchor="ctr">
            <a:spAutoFit/>
          </a:bodyPr>
          <a:lstStyle/>
          <a:p>
            <a:pPr>
              <a:buSzPct val="110000"/>
            </a:pPr>
            <a:r>
              <a:rPr lang="en-US" sz="2600" dirty="0" smtClean="0"/>
              <a:t>In these phases, Alice can pick one or more resources out from the returned results and </a:t>
            </a:r>
            <a:r>
              <a:rPr lang="en-US" sz="2600" dirty="0" smtClean="0">
                <a:solidFill>
                  <a:srgbClr val="0000FF"/>
                </a:solidFill>
              </a:rPr>
              <a:t>consume</a:t>
            </a:r>
            <a:r>
              <a:rPr lang="en-US" sz="2600" dirty="0" smtClean="0"/>
              <a:t> them.</a:t>
            </a:r>
            <a:endParaRPr lang="en-US" sz="2600" dirty="0"/>
          </a:p>
        </p:txBody>
      </p:sp>
      <p:sp>
        <p:nvSpPr>
          <p:cNvPr id="10" name="Up Arrow 9"/>
          <p:cNvSpPr/>
          <p:nvPr/>
        </p:nvSpPr>
        <p:spPr>
          <a:xfrm>
            <a:off x="3956350"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TextBox 10"/>
          <p:cNvSpPr txBox="1"/>
          <p:nvPr/>
        </p:nvSpPr>
        <p:spPr>
          <a:xfrm>
            <a:off x="1035173" y="3833452"/>
            <a:ext cx="7352728" cy="2092881"/>
          </a:xfrm>
          <a:prstGeom prst="rect">
            <a:avLst/>
          </a:prstGeom>
          <a:noFill/>
        </p:spPr>
        <p:txBody>
          <a:bodyPr wrap="square" rtlCol="0" anchor="ctr">
            <a:spAutoFit/>
          </a:bodyPr>
          <a:lstStyle/>
          <a:p>
            <a:pPr marL="457200" indent="-457200">
              <a:buSzPct val="110000"/>
              <a:buFont typeface="Wingdings" panose="05000000000000000000" pitchFamily="2" charset="2"/>
              <a:buChar char="n"/>
            </a:pPr>
            <a:r>
              <a:rPr lang="en-US" sz="2600" dirty="0" smtClean="0"/>
              <a:t>The meaning of </a:t>
            </a:r>
            <a:r>
              <a:rPr lang="en-US" sz="2600" dirty="0" smtClean="0">
                <a:solidFill>
                  <a:srgbClr val="0000FF"/>
                </a:solidFill>
              </a:rPr>
              <a:t>consume</a:t>
            </a:r>
            <a:r>
              <a:rPr lang="en-US" sz="2600" dirty="0" smtClean="0"/>
              <a:t> is simple and general, e.g., to access th</a:t>
            </a:r>
            <a:r>
              <a:rPr lang="en-US" sz="2600" dirty="0"/>
              <a:t>e</a:t>
            </a:r>
            <a:r>
              <a:rPr lang="en-US" sz="2600" dirty="0" smtClean="0"/>
              <a:t> web page of a restaurant.</a:t>
            </a:r>
          </a:p>
          <a:p>
            <a:pPr marL="457200" indent="-457200">
              <a:buSzPct val="110000"/>
              <a:buFont typeface="Wingdings" panose="05000000000000000000" pitchFamily="2" charset="2"/>
              <a:buChar char="n"/>
            </a:pPr>
            <a:endParaRPr lang="en-US" sz="2600" dirty="0"/>
          </a:p>
          <a:p>
            <a:pPr marL="457200" indent="-457200">
              <a:buSzPct val="110000"/>
              <a:buFont typeface="Wingdings" panose="05000000000000000000" pitchFamily="2" charset="2"/>
              <a:buChar char="n"/>
            </a:pPr>
            <a:r>
              <a:rPr lang="en-US" sz="2600" dirty="0" smtClean="0"/>
              <a:t>For simplicity, let’s use </a:t>
            </a:r>
            <a:r>
              <a:rPr lang="en-US" sz="2600" i="1" dirty="0" smtClean="0"/>
              <a:t>r</a:t>
            </a:r>
            <a:r>
              <a:rPr lang="en-US" sz="2600" dirty="0" smtClean="0"/>
              <a:t> to denote the consumed resource. </a:t>
            </a:r>
            <a:endParaRPr lang="en-US" sz="2600" dirty="0"/>
          </a:p>
        </p:txBody>
      </p:sp>
      <p:sp>
        <p:nvSpPr>
          <p:cNvPr id="12"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2757217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625887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Box 10"/>
          <p:cNvSpPr txBox="1"/>
          <p:nvPr/>
        </p:nvSpPr>
        <p:spPr>
          <a:xfrm>
            <a:off x="687966" y="2820309"/>
            <a:ext cx="8120244" cy="2092881"/>
          </a:xfrm>
          <a:prstGeom prst="rect">
            <a:avLst/>
          </a:prstGeom>
          <a:noFill/>
        </p:spPr>
        <p:txBody>
          <a:bodyPr wrap="square" rtlCol="0" anchor="ctr">
            <a:spAutoFit/>
          </a:bodyPr>
          <a:lstStyle/>
          <a:p>
            <a:pPr>
              <a:buSzPct val="110000"/>
            </a:pPr>
            <a:r>
              <a:rPr lang="en-US" sz="2600" dirty="0" smtClean="0"/>
              <a:t>Alice annotates consumed resource </a:t>
            </a:r>
            <a:r>
              <a:rPr lang="en-US" sz="2600" i="1" dirty="0" smtClean="0"/>
              <a:t>r</a:t>
            </a:r>
            <a:r>
              <a:rPr lang="en-US" sz="2600" dirty="0" smtClean="0"/>
              <a:t> with tags: </a:t>
            </a:r>
            <a:r>
              <a:rPr lang="en-US" sz="2600" i="1" dirty="0" smtClean="0"/>
              <a:t>t</a:t>
            </a:r>
            <a:r>
              <a:rPr lang="en-US" sz="2600" i="1" baseline="-25000" dirty="0" smtClean="0"/>
              <a:t>1</a:t>
            </a:r>
            <a:r>
              <a:rPr lang="en-US" sz="2600" dirty="0" smtClean="0"/>
              <a:t>, </a:t>
            </a:r>
            <a:r>
              <a:rPr lang="en-US" sz="2600" i="1" dirty="0" smtClean="0"/>
              <a:t>t</a:t>
            </a:r>
            <a:r>
              <a:rPr lang="en-US" sz="2600" i="1" baseline="-25000" dirty="0" smtClean="0"/>
              <a:t>2</a:t>
            </a:r>
            <a:r>
              <a:rPr lang="en-US" sz="2600" dirty="0" smtClean="0"/>
              <a:t>, </a:t>
            </a:r>
            <a:r>
              <a:rPr lang="is-IS" sz="2600" dirty="0" smtClean="0"/>
              <a:t>…, </a:t>
            </a:r>
            <a:r>
              <a:rPr lang="is-IS" sz="2600" i="1" dirty="0" smtClean="0"/>
              <a:t>t</a:t>
            </a:r>
            <a:r>
              <a:rPr lang="is-IS" sz="2600" i="1" baseline="-25000" dirty="0" smtClean="0"/>
              <a:t>k</a:t>
            </a:r>
            <a:endParaRPr lang="en-US" sz="2600" dirty="0" smtClean="0"/>
          </a:p>
          <a:p>
            <a:pPr marL="457200" indent="-457200">
              <a:buSzPct val="110000"/>
              <a:buFont typeface="Wingdings" charset="2"/>
              <a:buChar char="§"/>
            </a:pPr>
            <a:r>
              <a:rPr lang="en-US" sz="2600" b="1" dirty="0" smtClean="0">
                <a:solidFill>
                  <a:srgbClr val="0000FF"/>
                </a:solidFill>
              </a:rPr>
              <a:t>Latent feedback</a:t>
            </a:r>
            <a:r>
              <a:rPr lang="en-US" sz="2600" dirty="0" smtClean="0"/>
              <a:t>: whether </a:t>
            </a:r>
            <a:r>
              <a:rPr lang="en-US" sz="2600" i="1" dirty="0" smtClean="0"/>
              <a:t>r</a:t>
            </a:r>
            <a:r>
              <a:rPr lang="en-US" sz="2600" dirty="0" smtClean="0"/>
              <a:t> is correctly tagged.</a:t>
            </a:r>
          </a:p>
          <a:p>
            <a:pPr marL="457200" indent="-457200">
              <a:buSzPct val="110000"/>
              <a:buFont typeface="Wingdings" charset="2"/>
              <a:buChar char="§"/>
            </a:pPr>
            <a:r>
              <a:rPr lang="en-US" sz="2600" dirty="0" smtClean="0">
                <a:solidFill>
                  <a:srgbClr val="FFFFFF"/>
                </a:solidFill>
              </a:rPr>
              <a:t>If max(</a:t>
            </a:r>
            <a:r>
              <a:rPr lang="en-US" sz="2600" i="1" dirty="0" smtClean="0">
                <a:solidFill>
                  <a:srgbClr val="FFFFFF"/>
                </a:solidFill>
              </a:rPr>
              <a:t>s</a:t>
            </a:r>
            <a:r>
              <a:rPr lang="en-US" sz="2600" dirty="0" smtClean="0">
                <a:solidFill>
                  <a:srgbClr val="FFFFFF"/>
                </a:solidFill>
              </a:rPr>
              <a:t>(</a:t>
            </a:r>
            <a:r>
              <a:rPr lang="en-US" sz="2600" i="1" dirty="0" smtClean="0">
                <a:solidFill>
                  <a:srgbClr val="FFFFFF"/>
                </a:solidFill>
              </a:rPr>
              <a:t>t</a:t>
            </a:r>
            <a:r>
              <a:rPr lang="en-US" sz="2600" dirty="0" smtClean="0">
                <a:solidFill>
                  <a:srgbClr val="FFFFFF"/>
                </a:solidFill>
              </a:rPr>
              <a:t>, </a:t>
            </a:r>
            <a:r>
              <a:rPr lang="en-US" sz="2600" i="1" dirty="0" smtClean="0">
                <a:solidFill>
                  <a:srgbClr val="FFFFFF"/>
                </a:solidFill>
              </a:rPr>
              <a:t>t</a:t>
            </a:r>
            <a:r>
              <a:rPr lang="en-US" sz="2600" i="1" baseline="-25000" dirty="0" smtClean="0">
                <a:solidFill>
                  <a:srgbClr val="FFFFFF"/>
                </a:solidFill>
              </a:rPr>
              <a:t>1</a:t>
            </a:r>
            <a:r>
              <a:rPr lang="en-US" sz="2600" dirty="0" smtClean="0">
                <a:solidFill>
                  <a:srgbClr val="FFFFFF"/>
                </a:solidFill>
              </a:rPr>
              <a:t>), </a:t>
            </a:r>
            <a:r>
              <a:rPr lang="en-US" sz="2600" i="1" dirty="0" smtClean="0">
                <a:solidFill>
                  <a:srgbClr val="FFFFFF"/>
                </a:solidFill>
              </a:rPr>
              <a:t>s</a:t>
            </a:r>
            <a:r>
              <a:rPr lang="en-US" sz="2600" dirty="0" smtClean="0">
                <a:solidFill>
                  <a:srgbClr val="FFFFFF"/>
                </a:solidFill>
              </a:rPr>
              <a:t>(</a:t>
            </a:r>
            <a:r>
              <a:rPr lang="en-US" sz="2600" i="1" dirty="0" smtClean="0">
                <a:solidFill>
                  <a:srgbClr val="FFFFFF"/>
                </a:solidFill>
              </a:rPr>
              <a:t>t</a:t>
            </a:r>
            <a:r>
              <a:rPr lang="en-US" sz="2600" dirty="0" smtClean="0">
                <a:solidFill>
                  <a:srgbClr val="FFFFFF"/>
                </a:solidFill>
              </a:rPr>
              <a:t>, </a:t>
            </a:r>
            <a:r>
              <a:rPr lang="en-US" sz="2600" i="1" dirty="0" smtClean="0">
                <a:solidFill>
                  <a:srgbClr val="FFFFFF"/>
                </a:solidFill>
              </a:rPr>
              <a:t>t</a:t>
            </a:r>
            <a:r>
              <a:rPr lang="en-US" sz="2600" i="1" baseline="-25000" dirty="0" smtClean="0">
                <a:solidFill>
                  <a:srgbClr val="FFFFFF"/>
                </a:solidFill>
              </a:rPr>
              <a:t>2</a:t>
            </a:r>
            <a:r>
              <a:rPr lang="en-US" sz="2600" dirty="0" smtClean="0">
                <a:solidFill>
                  <a:srgbClr val="FFFFFF"/>
                </a:solidFill>
              </a:rPr>
              <a:t>), </a:t>
            </a:r>
            <a:r>
              <a:rPr lang="is-IS" sz="2600" dirty="0" smtClean="0">
                <a:solidFill>
                  <a:srgbClr val="FFFFFF"/>
                </a:solidFill>
              </a:rPr>
              <a:t>…, </a:t>
            </a:r>
            <a:r>
              <a:rPr lang="is-IS" sz="2600" i="1" dirty="0" smtClean="0">
                <a:solidFill>
                  <a:srgbClr val="FFFFFF"/>
                </a:solidFill>
              </a:rPr>
              <a:t>s</a:t>
            </a:r>
            <a:r>
              <a:rPr lang="is-IS" sz="2600" dirty="0" smtClean="0">
                <a:solidFill>
                  <a:srgbClr val="FFFFFF"/>
                </a:solidFill>
              </a:rPr>
              <a:t>(</a:t>
            </a:r>
            <a:r>
              <a:rPr lang="is-IS" sz="2600" i="1" dirty="0" smtClean="0">
                <a:solidFill>
                  <a:srgbClr val="FFFFFF"/>
                </a:solidFill>
              </a:rPr>
              <a:t>t</a:t>
            </a:r>
            <a:r>
              <a:rPr lang="is-IS" sz="2600" dirty="0" smtClean="0">
                <a:solidFill>
                  <a:srgbClr val="FFFFFF"/>
                </a:solidFill>
              </a:rPr>
              <a:t>, </a:t>
            </a:r>
            <a:r>
              <a:rPr lang="is-IS" sz="2600" i="1" dirty="0" smtClean="0">
                <a:solidFill>
                  <a:srgbClr val="FFFFFF"/>
                </a:solidFill>
              </a:rPr>
              <a:t>t</a:t>
            </a:r>
            <a:r>
              <a:rPr lang="is-IS" sz="2600" i="1" baseline="-25000" dirty="0" smtClean="0">
                <a:solidFill>
                  <a:srgbClr val="FFFFFF"/>
                </a:solidFill>
              </a:rPr>
              <a:t>k</a:t>
            </a:r>
            <a:r>
              <a:rPr lang="is-IS" sz="2600" dirty="0" smtClean="0">
                <a:solidFill>
                  <a:srgbClr val="FFFFFF"/>
                </a:solidFill>
              </a:rPr>
              <a:t>)</a:t>
            </a:r>
            <a:r>
              <a:rPr lang="en-US" sz="2600" dirty="0" smtClean="0">
                <a:solidFill>
                  <a:srgbClr val="FFFFFF"/>
                </a:solidFill>
              </a:rPr>
              <a:t>) &gt; 0.5, </a:t>
            </a:r>
            <a:r>
              <a:rPr lang="en-US" sz="2600" dirty="0" err="1" smtClean="0">
                <a:solidFill>
                  <a:srgbClr val="FFFFFF"/>
                </a:solidFill>
              </a:rPr>
              <a:t>SRaaS</a:t>
            </a:r>
            <a:r>
              <a:rPr lang="en-US" sz="2600" dirty="0" smtClean="0">
                <a:solidFill>
                  <a:srgbClr val="FFFFFF"/>
                </a:solidFill>
              </a:rPr>
              <a:t> looks Alice’s implicit feedback on </a:t>
            </a:r>
            <a:r>
              <a:rPr lang="en-US" sz="2600" i="1" dirty="0" smtClean="0">
                <a:solidFill>
                  <a:srgbClr val="FFFFFF"/>
                </a:solidFill>
              </a:rPr>
              <a:t>r</a:t>
            </a:r>
            <a:r>
              <a:rPr lang="en-US" sz="2600" dirty="0" smtClean="0">
                <a:solidFill>
                  <a:srgbClr val="FFFFFF"/>
                </a:solidFill>
              </a:rPr>
              <a:t> is +1; otherwise, -1.</a:t>
            </a:r>
          </a:p>
          <a:p>
            <a:pPr marL="457200" indent="-457200">
              <a:buSzPct val="110000"/>
              <a:buFont typeface="Wingdings" charset="2"/>
              <a:buChar char="§"/>
            </a:pPr>
            <a:r>
              <a:rPr lang="en-US" sz="2600" i="1" dirty="0" smtClean="0">
                <a:solidFill>
                  <a:srgbClr val="FFFFFF"/>
                </a:solidFill>
              </a:rPr>
              <a:t>s</a:t>
            </a:r>
            <a:r>
              <a:rPr lang="en-US" sz="2600" dirty="0" smtClean="0">
                <a:solidFill>
                  <a:srgbClr val="FFFFFF"/>
                </a:solidFill>
              </a:rPr>
              <a:t>(.) computes tag semantic similarity via </a:t>
            </a:r>
            <a:r>
              <a:rPr lang="en-US" sz="2600" dirty="0" err="1" smtClean="0">
                <a:solidFill>
                  <a:srgbClr val="FFFFFF"/>
                </a:solidFill>
              </a:rPr>
              <a:t>Markines</a:t>
            </a:r>
            <a:r>
              <a:rPr lang="en-US" sz="2600" dirty="0" smtClean="0">
                <a:solidFill>
                  <a:srgbClr val="FFFFFF"/>
                </a:solidFill>
              </a:rPr>
              <a:t> tool.</a:t>
            </a:r>
            <a:endParaRPr lang="en-US" sz="2600" dirty="0">
              <a:solidFill>
                <a:srgbClr val="FFFFFF"/>
              </a:solidFill>
            </a:endParaRPr>
          </a:p>
        </p:txBody>
      </p:sp>
      <p:sp>
        <p:nvSpPr>
          <p:cNvPr id="9"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3730332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625887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Box 10"/>
          <p:cNvSpPr txBox="1"/>
          <p:nvPr/>
        </p:nvSpPr>
        <p:spPr>
          <a:xfrm>
            <a:off x="687966" y="2820309"/>
            <a:ext cx="8120244" cy="2092881"/>
          </a:xfrm>
          <a:prstGeom prst="rect">
            <a:avLst/>
          </a:prstGeom>
          <a:noFill/>
        </p:spPr>
        <p:txBody>
          <a:bodyPr wrap="square" rtlCol="0" anchor="ctr">
            <a:spAutoFit/>
          </a:bodyPr>
          <a:lstStyle/>
          <a:p>
            <a:pPr>
              <a:buSzPct val="110000"/>
            </a:pPr>
            <a:r>
              <a:rPr lang="en-US" sz="2600" dirty="0" smtClean="0"/>
              <a:t>Alice annotates consumed resource </a:t>
            </a:r>
            <a:r>
              <a:rPr lang="en-US" sz="2600" i="1" dirty="0" smtClean="0"/>
              <a:t>r</a:t>
            </a:r>
            <a:r>
              <a:rPr lang="en-US" sz="2600" dirty="0" smtClean="0"/>
              <a:t> with tags: </a:t>
            </a:r>
            <a:r>
              <a:rPr lang="en-US" sz="2600" i="1" dirty="0" smtClean="0"/>
              <a:t>t</a:t>
            </a:r>
            <a:r>
              <a:rPr lang="en-US" sz="2600" i="1" baseline="-25000" dirty="0" smtClean="0"/>
              <a:t>1</a:t>
            </a:r>
            <a:r>
              <a:rPr lang="en-US" sz="2600" dirty="0" smtClean="0"/>
              <a:t>, </a:t>
            </a:r>
            <a:r>
              <a:rPr lang="en-US" sz="2600" i="1" dirty="0" smtClean="0"/>
              <a:t>t</a:t>
            </a:r>
            <a:r>
              <a:rPr lang="en-US" sz="2600" i="1" baseline="-25000" dirty="0" smtClean="0"/>
              <a:t>2</a:t>
            </a:r>
            <a:r>
              <a:rPr lang="en-US" sz="2600" dirty="0" smtClean="0"/>
              <a:t>, </a:t>
            </a:r>
            <a:r>
              <a:rPr lang="is-IS" sz="2600" dirty="0" smtClean="0"/>
              <a:t>…, </a:t>
            </a:r>
            <a:r>
              <a:rPr lang="is-IS" sz="2600" i="1" dirty="0" smtClean="0"/>
              <a:t>t</a:t>
            </a:r>
            <a:r>
              <a:rPr lang="is-IS" sz="2600" i="1" baseline="-25000" dirty="0" smtClean="0"/>
              <a:t>k</a:t>
            </a:r>
            <a:endParaRPr lang="en-US" sz="2600" dirty="0" smtClean="0"/>
          </a:p>
          <a:p>
            <a:pPr marL="457200" indent="-457200">
              <a:buSzPct val="110000"/>
              <a:buFont typeface="Wingdings" charset="2"/>
              <a:buChar char="§"/>
            </a:pPr>
            <a:r>
              <a:rPr lang="en-US" sz="2600" b="1" dirty="0" smtClean="0">
                <a:solidFill>
                  <a:srgbClr val="0000FF"/>
                </a:solidFill>
              </a:rPr>
              <a:t>Latent feedback</a:t>
            </a:r>
            <a:r>
              <a:rPr lang="en-US" sz="2600" dirty="0" smtClean="0"/>
              <a:t>: whether </a:t>
            </a:r>
            <a:r>
              <a:rPr lang="en-US" sz="2600" i="1" dirty="0" smtClean="0"/>
              <a:t>r</a:t>
            </a:r>
            <a:r>
              <a:rPr lang="en-US" sz="2600" dirty="0" smtClean="0"/>
              <a:t> is correctly tagged.</a:t>
            </a:r>
          </a:p>
          <a:p>
            <a:pPr marL="457200" indent="-457200">
              <a:buSzPct val="110000"/>
              <a:buFont typeface="Wingdings" charset="2"/>
              <a:buChar char="§"/>
            </a:pPr>
            <a:r>
              <a:rPr lang="en-US" sz="2600" dirty="0" smtClean="0"/>
              <a:t>If max(</a:t>
            </a:r>
            <a:r>
              <a:rPr lang="en-US" sz="2600" i="1" dirty="0" smtClean="0"/>
              <a:t>s</a:t>
            </a:r>
            <a:r>
              <a:rPr lang="en-US" sz="2600" dirty="0" smtClean="0"/>
              <a:t>(</a:t>
            </a:r>
            <a:r>
              <a:rPr lang="en-US" sz="2600" i="1" dirty="0" smtClean="0"/>
              <a:t>t</a:t>
            </a:r>
            <a:r>
              <a:rPr lang="en-US" sz="2600" dirty="0" smtClean="0"/>
              <a:t>, </a:t>
            </a:r>
            <a:r>
              <a:rPr lang="en-US" sz="2600" i="1" dirty="0" smtClean="0"/>
              <a:t>t</a:t>
            </a:r>
            <a:r>
              <a:rPr lang="en-US" sz="2600" i="1" baseline="-25000" dirty="0" smtClean="0"/>
              <a:t>1</a:t>
            </a:r>
            <a:r>
              <a:rPr lang="en-US" sz="2600" dirty="0" smtClean="0"/>
              <a:t>), </a:t>
            </a:r>
            <a:r>
              <a:rPr lang="en-US" sz="2600" i="1" dirty="0" smtClean="0"/>
              <a:t>s</a:t>
            </a:r>
            <a:r>
              <a:rPr lang="en-US" sz="2600" dirty="0" smtClean="0"/>
              <a:t>(</a:t>
            </a:r>
            <a:r>
              <a:rPr lang="en-US" sz="2600" i="1" dirty="0" smtClean="0"/>
              <a:t>t</a:t>
            </a:r>
            <a:r>
              <a:rPr lang="en-US" sz="2600" dirty="0" smtClean="0"/>
              <a:t>, </a:t>
            </a:r>
            <a:r>
              <a:rPr lang="en-US" sz="2600" i="1" dirty="0" smtClean="0"/>
              <a:t>t</a:t>
            </a:r>
            <a:r>
              <a:rPr lang="en-US" sz="2600" i="1" baseline="-25000" dirty="0" smtClean="0"/>
              <a:t>2</a:t>
            </a:r>
            <a:r>
              <a:rPr lang="en-US" sz="2600" dirty="0" smtClean="0"/>
              <a:t>), </a:t>
            </a:r>
            <a:r>
              <a:rPr lang="is-IS" sz="2600" dirty="0" smtClean="0"/>
              <a:t>…, </a:t>
            </a:r>
            <a:r>
              <a:rPr lang="is-IS" sz="2600" i="1" dirty="0" smtClean="0"/>
              <a:t>s</a:t>
            </a:r>
            <a:r>
              <a:rPr lang="is-IS" sz="2600" dirty="0" smtClean="0"/>
              <a:t>(</a:t>
            </a:r>
            <a:r>
              <a:rPr lang="is-IS" sz="2600" i="1" dirty="0" smtClean="0"/>
              <a:t>t</a:t>
            </a:r>
            <a:r>
              <a:rPr lang="is-IS" sz="2600" dirty="0" smtClean="0"/>
              <a:t>, </a:t>
            </a:r>
            <a:r>
              <a:rPr lang="is-IS" sz="2600" i="1" dirty="0" smtClean="0"/>
              <a:t>t</a:t>
            </a:r>
            <a:r>
              <a:rPr lang="is-IS" sz="2600" i="1" baseline="-25000" dirty="0" smtClean="0"/>
              <a:t>k</a:t>
            </a:r>
            <a:r>
              <a:rPr lang="is-IS" sz="2600" dirty="0" smtClean="0"/>
              <a:t>)</a:t>
            </a:r>
            <a:r>
              <a:rPr lang="en-US" sz="2600" dirty="0" smtClean="0"/>
              <a:t>) </a:t>
            </a:r>
            <a:r>
              <a:rPr lang="en-US" sz="2600" b="1" dirty="0" smtClean="0">
                <a:solidFill>
                  <a:srgbClr val="0000FF"/>
                </a:solidFill>
              </a:rPr>
              <a:t>&gt; 0.5</a:t>
            </a:r>
            <a:r>
              <a:rPr lang="en-US" sz="2600" dirty="0" smtClean="0"/>
              <a:t>, </a:t>
            </a:r>
            <a:r>
              <a:rPr lang="en-US" sz="2600" dirty="0" err="1" smtClean="0"/>
              <a:t>SRaaS</a:t>
            </a:r>
            <a:r>
              <a:rPr lang="en-US" sz="2600" dirty="0" smtClean="0"/>
              <a:t> takes Alice’s latent feedback on </a:t>
            </a:r>
            <a:r>
              <a:rPr lang="en-US" sz="2600" i="1" dirty="0" smtClean="0"/>
              <a:t>r</a:t>
            </a:r>
            <a:r>
              <a:rPr lang="en-US" sz="2600" dirty="0" smtClean="0"/>
              <a:t> as </a:t>
            </a:r>
            <a:r>
              <a:rPr lang="en-US" sz="2600" b="1" dirty="0" smtClean="0">
                <a:solidFill>
                  <a:srgbClr val="0000FF"/>
                </a:solidFill>
              </a:rPr>
              <a:t>+1</a:t>
            </a:r>
            <a:r>
              <a:rPr lang="en-US" sz="2600" dirty="0" smtClean="0"/>
              <a:t>; otherwise, </a:t>
            </a:r>
            <a:r>
              <a:rPr lang="en-US" sz="2600" b="1" dirty="0" smtClean="0">
                <a:solidFill>
                  <a:srgbClr val="C00000"/>
                </a:solidFill>
              </a:rPr>
              <a:t>-1</a:t>
            </a:r>
            <a:r>
              <a:rPr lang="en-US" sz="2600" dirty="0" smtClean="0"/>
              <a:t>.</a:t>
            </a:r>
          </a:p>
          <a:p>
            <a:pPr marL="457200" indent="-457200">
              <a:buSzPct val="110000"/>
              <a:buFont typeface="Wingdings" charset="2"/>
              <a:buChar char="§"/>
            </a:pPr>
            <a:r>
              <a:rPr lang="en-US" sz="2600" i="1" dirty="0" smtClean="0"/>
              <a:t>s</a:t>
            </a:r>
            <a:r>
              <a:rPr lang="en-US" sz="2600" dirty="0" smtClean="0"/>
              <a:t>(.) computes tag semantic similarity via </a:t>
            </a:r>
            <a:r>
              <a:rPr lang="en-US" sz="2600" dirty="0" err="1" smtClean="0"/>
              <a:t>Markines</a:t>
            </a:r>
            <a:r>
              <a:rPr lang="en-US" sz="2600" dirty="0" smtClean="0"/>
              <a:t> tool.</a:t>
            </a:r>
            <a:endParaRPr lang="en-US" sz="2600" dirty="0"/>
          </a:p>
        </p:txBody>
      </p:sp>
      <p:sp>
        <p:nvSpPr>
          <p:cNvPr id="9"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
        <p:nvSpPr>
          <p:cNvPr id="3" name="文本框 2"/>
          <p:cNvSpPr txBox="1"/>
          <p:nvPr/>
        </p:nvSpPr>
        <p:spPr>
          <a:xfrm>
            <a:off x="855697" y="5399830"/>
            <a:ext cx="7969075" cy="461665"/>
          </a:xfrm>
          <a:prstGeom prst="rect">
            <a:avLst/>
          </a:prstGeom>
          <a:noFill/>
        </p:spPr>
        <p:txBody>
          <a:bodyPr wrap="square" rtlCol="0">
            <a:spAutoFit/>
          </a:bodyPr>
          <a:lstStyle/>
          <a:p>
            <a:r>
              <a:rPr lang="en-US" altLang="zh-CN" sz="2400" dirty="0" smtClean="0"/>
              <a:t>Note: our system also supports </a:t>
            </a:r>
            <a:r>
              <a:rPr lang="en-US" altLang="zh-CN" sz="2400" b="1" dirty="0">
                <a:solidFill>
                  <a:srgbClr val="002060"/>
                </a:solidFill>
              </a:rPr>
              <a:t>e</a:t>
            </a:r>
            <a:r>
              <a:rPr lang="en-US" altLang="zh-CN" sz="2400" b="1" dirty="0" smtClean="0">
                <a:solidFill>
                  <a:srgbClr val="002060"/>
                </a:solidFill>
              </a:rPr>
              <a:t>xplicit feedback</a:t>
            </a:r>
            <a:r>
              <a:rPr lang="en-US" altLang="zh-CN" sz="2400" dirty="0" smtClean="0"/>
              <a:t> </a:t>
            </a:r>
            <a:endParaRPr lang="zh-CN" altLang="en-US" sz="2400" dirty="0"/>
          </a:p>
        </p:txBody>
      </p:sp>
      <p:pic>
        <p:nvPicPr>
          <p:cNvPr id="6146" name="Picture 2" descr="like dislike 的图像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0959" y="5022418"/>
            <a:ext cx="1017484" cy="121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753805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Box 10"/>
          <p:cNvSpPr txBox="1"/>
          <p:nvPr/>
        </p:nvSpPr>
        <p:spPr>
          <a:xfrm>
            <a:off x="514363" y="2835499"/>
            <a:ext cx="8293850" cy="2492990"/>
          </a:xfrm>
          <a:prstGeom prst="rect">
            <a:avLst/>
          </a:prstGeom>
          <a:noFill/>
        </p:spPr>
        <p:txBody>
          <a:bodyPr wrap="square" rtlCol="0" anchor="ctr">
            <a:spAutoFit/>
          </a:bodyPr>
          <a:lstStyle/>
          <a:p>
            <a:pPr>
              <a:buSzPct val="110000"/>
            </a:pPr>
            <a:r>
              <a:rPr lang="en-US" sz="2600" dirty="0" err="1" smtClean="0"/>
              <a:t>SRaaS</a:t>
            </a:r>
            <a:r>
              <a:rPr lang="en-US" sz="2600" dirty="0" smtClean="0"/>
              <a:t> updates annotators’ reputations based on feedback</a:t>
            </a:r>
            <a:r>
              <a:rPr lang="en-US" sz="2600" dirty="0" smtClean="0">
                <a:solidFill>
                  <a:srgbClr val="FFFFFF"/>
                </a:solidFill>
              </a:rPr>
              <a:t>: </a:t>
            </a:r>
          </a:p>
          <a:p>
            <a:pPr marL="457200" indent="-457200">
              <a:buSzPct val="110000"/>
              <a:buFont typeface="Wingdings" charset="2"/>
              <a:buChar char="§"/>
            </a:pPr>
            <a:r>
              <a:rPr lang="en-US" sz="2600" dirty="0" smtClean="0">
                <a:solidFill>
                  <a:srgbClr val="FFFFFF"/>
                </a:solidFill>
              </a:rPr>
              <a:t>If feedback is +1 and </a:t>
            </a:r>
            <a:r>
              <a:rPr lang="en-US" sz="2600" i="1" dirty="0" smtClean="0">
                <a:solidFill>
                  <a:srgbClr val="FFFFFF"/>
                </a:solidFill>
              </a:rPr>
              <a:t>r</a:t>
            </a:r>
            <a:r>
              <a:rPr lang="en-US" sz="2600" dirty="0" smtClean="0">
                <a:solidFill>
                  <a:srgbClr val="FFFFFF"/>
                </a:solidFill>
              </a:rPr>
              <a:t>’s reputation &lt; h, each annotator </a:t>
            </a:r>
            <a:r>
              <a:rPr lang="en-US" sz="2600" i="1" dirty="0" smtClean="0">
                <a:solidFill>
                  <a:srgbClr val="FFFFFF"/>
                </a:solidFill>
              </a:rPr>
              <a:t>A</a:t>
            </a:r>
            <a:r>
              <a:rPr lang="en-US" sz="2600" dirty="0" smtClean="0">
                <a:solidFill>
                  <a:srgbClr val="FFFFFF"/>
                </a:solidFill>
              </a:rPr>
              <a:t> multiplies its reputation by α; each user whose tagging similarity with A also multiplies its reputation by α.</a:t>
            </a:r>
          </a:p>
          <a:p>
            <a:pPr marL="457200" indent="-457200">
              <a:buSzPct val="110000"/>
              <a:buFont typeface="Wingdings" charset="2"/>
              <a:buChar char="§"/>
            </a:pPr>
            <a:r>
              <a:rPr lang="en-US" sz="2600" dirty="0" smtClean="0">
                <a:solidFill>
                  <a:srgbClr val="FFFFFF"/>
                </a:solidFill>
              </a:rPr>
              <a:t>If feedback is -1, each annotator </a:t>
            </a:r>
            <a:r>
              <a:rPr lang="en-US" sz="2600" i="1" dirty="0" smtClean="0">
                <a:solidFill>
                  <a:srgbClr val="FFFFFF"/>
                </a:solidFill>
              </a:rPr>
              <a:t>A</a:t>
            </a:r>
            <a:r>
              <a:rPr lang="en-US" sz="2600" dirty="0" smtClean="0">
                <a:solidFill>
                  <a:srgbClr val="FFFFFF"/>
                </a:solidFill>
              </a:rPr>
              <a:t> multiplies its reputation by β.</a:t>
            </a:r>
            <a:endParaRPr lang="en-US" sz="2600" dirty="0">
              <a:solidFill>
                <a:srgbClr val="FFFFFF"/>
              </a:solidFill>
            </a:endParaRPr>
          </a:p>
        </p:txBody>
      </p:sp>
      <p:sp>
        <p:nvSpPr>
          <p:cNvPr id="12"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1856613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6" name="Up Arrow 5"/>
          <p:cNvSpPr/>
          <p:nvPr/>
        </p:nvSpPr>
        <p:spPr>
          <a:xfrm>
            <a:off x="7538054" y="2247358"/>
            <a:ext cx="420309" cy="561001"/>
          </a:xfrm>
          <a:prstGeom prst="upArrow">
            <a:avLst/>
          </a:prstGeom>
          <a:ln w="38100" cmpd="sng">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2" name="Text Box 9"/>
          <p:cNvSpPr txBox="1">
            <a:spLocks noChangeArrowheads="1"/>
          </p:cNvSpPr>
          <p:nvPr/>
        </p:nvSpPr>
        <p:spPr bwMode="auto">
          <a:xfrm>
            <a:off x="3005771" y="269875"/>
            <a:ext cx="287370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err="1" smtClean="0">
                <a:solidFill>
                  <a:srgbClr val="669900"/>
                </a:solidFill>
                <a:latin typeface="Microsoft Sans Serif" charset="0"/>
              </a:rPr>
              <a:t>SRaaS</a:t>
            </a:r>
            <a:r>
              <a:rPr lang="en-US" altLang="zh-CN" sz="3200" dirty="0" smtClean="0">
                <a:solidFill>
                  <a:srgbClr val="669900"/>
                </a:solidFill>
                <a:latin typeface="Microsoft Sans Serif" charset="0"/>
              </a:rPr>
              <a:t> Design</a:t>
            </a:r>
            <a:endParaRPr lang="en-US" altLang="zh-CN" sz="3200" dirty="0">
              <a:solidFill>
                <a:srgbClr val="669900"/>
              </a:solidFill>
              <a:latin typeface="Microsoft Sans Serif" charset="0"/>
            </a:endParaRPr>
          </a:p>
        </p:txBody>
      </p:sp>
      <p:sp>
        <p:nvSpPr>
          <p:cNvPr id="9" name="TextBox 8"/>
          <p:cNvSpPr txBox="1"/>
          <p:nvPr/>
        </p:nvSpPr>
        <p:spPr>
          <a:xfrm>
            <a:off x="514363" y="2846574"/>
            <a:ext cx="8083162" cy="3385542"/>
          </a:xfrm>
          <a:prstGeom prst="rect">
            <a:avLst/>
          </a:prstGeom>
          <a:noFill/>
        </p:spPr>
        <p:txBody>
          <a:bodyPr wrap="square" rtlCol="0" anchor="ctr">
            <a:spAutoFit/>
          </a:bodyPr>
          <a:lstStyle/>
          <a:p>
            <a:pPr>
              <a:buSzPct val="110000"/>
            </a:pPr>
            <a:r>
              <a:rPr lang="en-US" sz="2600" dirty="0" err="1" smtClean="0"/>
              <a:t>SRaaS</a:t>
            </a:r>
            <a:r>
              <a:rPr lang="en-US" sz="2600" dirty="0" smtClean="0"/>
              <a:t> updates annotators’ reputations based on feedback: </a:t>
            </a:r>
          </a:p>
          <a:p>
            <a:pPr marL="457200" indent="-457200">
              <a:buSzPct val="110000"/>
              <a:buFont typeface="Wingdings" charset="2"/>
              <a:buChar char="§"/>
            </a:pPr>
            <a:r>
              <a:rPr lang="en-US" sz="2600" dirty="0" smtClean="0"/>
              <a:t>If the feedback is </a:t>
            </a:r>
            <a:r>
              <a:rPr lang="en-US" sz="2600" b="1" dirty="0">
                <a:solidFill>
                  <a:srgbClr val="0000FF"/>
                </a:solidFill>
              </a:rPr>
              <a:t>+</a:t>
            </a:r>
            <a:r>
              <a:rPr lang="en-US" sz="2600" b="1" dirty="0" smtClean="0">
                <a:solidFill>
                  <a:srgbClr val="0000FF"/>
                </a:solidFill>
              </a:rPr>
              <a:t>1</a:t>
            </a:r>
            <a:r>
              <a:rPr lang="en-US" sz="2600" dirty="0" smtClean="0"/>
              <a:t>, each annotator </a:t>
            </a:r>
            <a:r>
              <a:rPr lang="en-US" sz="2600" i="1" dirty="0" smtClean="0"/>
              <a:t>A</a:t>
            </a:r>
            <a:r>
              <a:rPr lang="en-US" sz="2600" dirty="0" smtClean="0"/>
              <a:t> multiplies its reputation by α, say 2. </a:t>
            </a:r>
            <a:r>
              <a:rPr lang="en-US" sz="2600" dirty="0" smtClean="0">
                <a:solidFill>
                  <a:srgbClr val="0000FF"/>
                </a:solidFill>
              </a:rPr>
              <a:t>Additionally, </a:t>
            </a:r>
            <a:r>
              <a:rPr lang="en-US" altLang="zh-CN" sz="2800" dirty="0" smtClean="0">
                <a:solidFill>
                  <a:srgbClr val="0000FF"/>
                </a:solidFill>
              </a:rPr>
              <a:t>we also multiply the reputations of users</a:t>
            </a:r>
            <a:r>
              <a:rPr lang="en-US" altLang="zh-CN" sz="2800" dirty="0">
                <a:solidFill>
                  <a:srgbClr val="0000FF"/>
                </a:solidFill>
              </a:rPr>
              <a:t> </a:t>
            </a:r>
            <a:r>
              <a:rPr lang="en-US" altLang="zh-CN" sz="2800" dirty="0" smtClean="0">
                <a:solidFill>
                  <a:srgbClr val="0000FF"/>
                </a:solidFill>
              </a:rPr>
              <a:t>(by α) who are in the same similarity clique with the annotator A</a:t>
            </a:r>
            <a:r>
              <a:rPr lang="en-US" sz="2600" dirty="0" smtClean="0"/>
              <a:t>. </a:t>
            </a:r>
            <a:r>
              <a:rPr lang="en-US" sz="2600" dirty="0" smtClean="0">
                <a:solidFill>
                  <a:schemeClr val="bg1">
                    <a:lumMod val="50000"/>
                  </a:schemeClr>
                </a:solidFill>
              </a:rPr>
              <a:t>(Note that a user’s reputation has an upper bound)</a:t>
            </a:r>
            <a:r>
              <a:rPr lang="en-US" sz="2600" dirty="0" smtClean="0"/>
              <a:t> </a:t>
            </a:r>
          </a:p>
          <a:p>
            <a:pPr marL="457200" indent="-457200">
              <a:buSzPct val="110000"/>
              <a:buFont typeface="Wingdings" charset="2"/>
              <a:buChar char="§"/>
            </a:pPr>
            <a:r>
              <a:rPr lang="en-US" sz="2600" dirty="0" smtClean="0"/>
              <a:t>If the feedback is </a:t>
            </a:r>
            <a:r>
              <a:rPr lang="en-US" sz="2600" b="1" dirty="0" smtClean="0">
                <a:solidFill>
                  <a:srgbClr val="C00000"/>
                </a:solidFill>
              </a:rPr>
              <a:t>-1</a:t>
            </a:r>
            <a:r>
              <a:rPr lang="en-US" sz="2600" dirty="0" smtClean="0"/>
              <a:t>, each annotator </a:t>
            </a:r>
            <a:r>
              <a:rPr lang="en-US" sz="2600" i="1" dirty="0" smtClean="0"/>
              <a:t>A</a:t>
            </a:r>
            <a:r>
              <a:rPr lang="en-US" sz="2600" dirty="0" smtClean="0"/>
              <a:t> multiplies its reputation by β, say 0.2.</a:t>
            </a:r>
            <a:endParaRPr lang="en-US" sz="2600" dirty="0"/>
          </a:p>
        </p:txBody>
      </p:sp>
    </p:spTree>
    <p:extLst>
      <p:ext uri="{BB962C8B-B14F-4D97-AF65-F5344CB8AC3E}">
        <p14:creationId xmlns:p14="http://schemas.microsoft.com/office/powerpoint/2010/main" val="2776395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 Box 9"/>
          <p:cNvSpPr txBox="1">
            <a:spLocks noChangeArrowheads="1"/>
          </p:cNvSpPr>
          <p:nvPr/>
        </p:nvSpPr>
        <p:spPr bwMode="auto">
          <a:xfrm>
            <a:off x="2224109" y="269875"/>
            <a:ext cx="443703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Why our design works?</a:t>
            </a:r>
            <a:endParaRPr lang="en-US" altLang="zh-CN" sz="3200" dirty="0">
              <a:solidFill>
                <a:srgbClr val="669900"/>
              </a:solidFill>
              <a:latin typeface="Microsoft Sans Serif" charset="0"/>
            </a:endParaRPr>
          </a:p>
        </p:txBody>
      </p:sp>
    </p:spTree>
    <p:extLst>
      <p:ext uri="{BB962C8B-B14F-4D97-AF65-F5344CB8AC3E}">
        <p14:creationId xmlns:p14="http://schemas.microsoft.com/office/powerpoint/2010/main" val="725228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 Box 9"/>
          <p:cNvSpPr txBox="1">
            <a:spLocks noChangeArrowheads="1"/>
          </p:cNvSpPr>
          <p:nvPr/>
        </p:nvSpPr>
        <p:spPr bwMode="auto">
          <a:xfrm>
            <a:off x="2224109" y="269875"/>
            <a:ext cx="443703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Why our design works?</a:t>
            </a:r>
            <a:endParaRPr lang="en-US" altLang="zh-CN" sz="3200" dirty="0">
              <a:solidFill>
                <a:srgbClr val="669900"/>
              </a:solidFill>
              <a:latin typeface="Microsoft Sans Serif" charset="0"/>
            </a:endParaRPr>
          </a:p>
        </p:txBody>
      </p:sp>
      <p:sp>
        <p:nvSpPr>
          <p:cNvPr id="7" name="TextBox 6"/>
          <p:cNvSpPr txBox="1"/>
          <p:nvPr/>
        </p:nvSpPr>
        <p:spPr>
          <a:xfrm>
            <a:off x="542298" y="2491433"/>
            <a:ext cx="8229864" cy="3785652"/>
          </a:xfrm>
          <a:prstGeom prst="rect">
            <a:avLst/>
          </a:prstGeom>
          <a:noFill/>
        </p:spPr>
        <p:txBody>
          <a:bodyPr wrap="square" rtlCol="0" anchor="ctr">
            <a:spAutoFit/>
          </a:bodyPr>
          <a:lstStyle/>
          <a:p>
            <a:pPr marL="285750" indent="-285750">
              <a:buSzPct val="110000"/>
              <a:buFont typeface="Arial"/>
              <a:buChar char="•"/>
            </a:pPr>
            <a:r>
              <a:rPr lang="en-US" sz="2800" dirty="0" smtClean="0"/>
              <a:t>Recall our measurement results</a:t>
            </a:r>
          </a:p>
          <a:p>
            <a:pPr marL="342900" indent="-342900">
              <a:buSzPct val="110000"/>
              <a:buFontTx/>
              <a:buChar char="-"/>
            </a:pPr>
            <a:r>
              <a:rPr lang="en-US" sz="2400" dirty="0" smtClean="0"/>
              <a:t>A small number of cliques (10 - 50) covering most of correct tags (say 70%) </a:t>
            </a:r>
          </a:p>
          <a:p>
            <a:pPr marL="285750" indent="-285750">
              <a:buSzPct val="110000"/>
              <a:buFont typeface="Arial"/>
              <a:buChar char="•"/>
            </a:pPr>
            <a:endParaRPr lang="en-US" sz="1000" dirty="0" smtClean="0"/>
          </a:p>
          <a:p>
            <a:pPr marL="285750" indent="-285750">
              <a:buSzPct val="110000"/>
              <a:buFont typeface="Arial"/>
              <a:buChar char="•"/>
            </a:pPr>
            <a:endParaRPr lang="en-US" sz="1000" dirty="0" smtClean="0"/>
          </a:p>
          <a:p>
            <a:pPr marL="285750" indent="-285750">
              <a:buSzPct val="110000"/>
              <a:buFont typeface="Arial"/>
              <a:buChar char="•"/>
            </a:pPr>
            <a:r>
              <a:rPr lang="en-US" sz="2800" dirty="0" smtClean="0">
                <a:solidFill>
                  <a:schemeClr val="bg1"/>
                </a:solidFill>
              </a:rPr>
              <a:t>In our design:</a:t>
            </a:r>
          </a:p>
          <a:p>
            <a:pPr marL="342900" indent="-342900">
              <a:buSzPct val="110000"/>
              <a:buFontTx/>
              <a:buChar char="-"/>
            </a:pPr>
            <a:r>
              <a:rPr lang="en-US" sz="2400" dirty="0" smtClean="0">
                <a:solidFill>
                  <a:schemeClr val="bg1"/>
                </a:solidFill>
              </a:rPr>
              <a:t>+1 feedback will encounter good annotators frequently</a:t>
            </a:r>
          </a:p>
          <a:p>
            <a:pPr marL="342900" indent="-342900">
              <a:buSzPct val="110000"/>
              <a:buFontTx/>
              <a:buChar char="-"/>
            </a:pPr>
            <a:r>
              <a:rPr lang="en-US" sz="2400" dirty="0">
                <a:solidFill>
                  <a:schemeClr val="bg1"/>
                </a:solidFill>
              </a:rPr>
              <a:t>R</a:t>
            </a:r>
            <a:r>
              <a:rPr lang="en-US" sz="2400" dirty="0" smtClean="0">
                <a:solidFill>
                  <a:schemeClr val="bg1"/>
                </a:solidFill>
              </a:rPr>
              <a:t>eputation upgrading spreads across good users, as we also increase the reputations of users with similar tagging actions.</a:t>
            </a:r>
          </a:p>
          <a:p>
            <a:pPr marL="342900" indent="-342900">
              <a:buSzPct val="110000"/>
              <a:buFontTx/>
              <a:buChar char="-"/>
            </a:pPr>
            <a:r>
              <a:rPr lang="en-US" sz="2400" dirty="0" smtClean="0">
                <a:solidFill>
                  <a:schemeClr val="bg1"/>
                </a:solidFill>
              </a:rPr>
              <a:t>This will always result in resources whose reputation &gt; h  </a:t>
            </a:r>
          </a:p>
          <a:p>
            <a:pPr marL="285750" indent="-285750">
              <a:buSzPct val="110000"/>
              <a:buFont typeface="Arial"/>
              <a:buChar char="•"/>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3671163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 Box 9"/>
          <p:cNvSpPr txBox="1">
            <a:spLocks noChangeArrowheads="1"/>
          </p:cNvSpPr>
          <p:nvPr/>
        </p:nvSpPr>
        <p:spPr bwMode="auto">
          <a:xfrm>
            <a:off x="2224109" y="269875"/>
            <a:ext cx="443703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Why our design works?</a:t>
            </a:r>
            <a:endParaRPr lang="en-US" altLang="zh-CN" sz="3200" dirty="0">
              <a:solidFill>
                <a:srgbClr val="669900"/>
              </a:solidFill>
              <a:latin typeface="Microsoft Sans Serif" charset="0"/>
            </a:endParaRPr>
          </a:p>
        </p:txBody>
      </p:sp>
      <p:sp>
        <p:nvSpPr>
          <p:cNvPr id="7" name="TextBox 6"/>
          <p:cNvSpPr txBox="1"/>
          <p:nvPr/>
        </p:nvSpPr>
        <p:spPr>
          <a:xfrm>
            <a:off x="542298" y="2492265"/>
            <a:ext cx="8229864" cy="4154983"/>
          </a:xfrm>
          <a:prstGeom prst="rect">
            <a:avLst/>
          </a:prstGeom>
          <a:noFill/>
        </p:spPr>
        <p:txBody>
          <a:bodyPr wrap="square" rtlCol="0" anchor="ctr">
            <a:spAutoFit/>
          </a:bodyPr>
          <a:lstStyle/>
          <a:p>
            <a:pPr marL="285750" indent="-285750">
              <a:buSzPct val="110000"/>
              <a:buFont typeface="Arial"/>
              <a:buChar char="•"/>
            </a:pPr>
            <a:r>
              <a:rPr lang="en-US" sz="2800" dirty="0" smtClean="0"/>
              <a:t>Recall our measurement results</a:t>
            </a:r>
          </a:p>
          <a:p>
            <a:pPr marL="342900" indent="-342900">
              <a:buSzPct val="110000"/>
              <a:buFontTx/>
              <a:buChar char="-"/>
            </a:pPr>
            <a:r>
              <a:rPr lang="en-US" sz="2400" dirty="0" smtClean="0"/>
              <a:t>A small number of cliques (</a:t>
            </a:r>
            <a:r>
              <a:rPr lang="en-US" altLang="zh-CN" sz="2400" dirty="0"/>
              <a:t>10 - 50</a:t>
            </a:r>
            <a:r>
              <a:rPr lang="en-US" sz="2400" dirty="0" smtClean="0"/>
              <a:t>) covering most of correct tags (say 70%) </a:t>
            </a:r>
          </a:p>
          <a:p>
            <a:pPr marL="285750" indent="-285750">
              <a:buSzPct val="110000"/>
              <a:buFont typeface="Arial"/>
              <a:buChar char="•"/>
            </a:pPr>
            <a:endParaRPr lang="en-US" sz="1000" dirty="0" smtClean="0"/>
          </a:p>
          <a:p>
            <a:pPr marL="285750" indent="-285750">
              <a:buSzPct val="110000"/>
              <a:buFont typeface="Arial"/>
              <a:buChar char="•"/>
            </a:pPr>
            <a:endParaRPr lang="en-US" sz="1000" dirty="0" smtClean="0"/>
          </a:p>
          <a:p>
            <a:pPr marL="285750" indent="-285750">
              <a:buSzPct val="110000"/>
              <a:buFont typeface="Arial"/>
              <a:buChar char="•"/>
            </a:pPr>
            <a:r>
              <a:rPr lang="en-US" sz="2800" dirty="0" smtClean="0"/>
              <a:t>In our design:</a:t>
            </a:r>
          </a:p>
          <a:p>
            <a:pPr marL="342900" indent="-342900">
              <a:buSzPct val="110000"/>
              <a:buFontTx/>
              <a:buChar char="-"/>
            </a:pPr>
            <a:r>
              <a:rPr lang="en-US" sz="2400" dirty="0" smtClean="0"/>
              <a:t>+1 feedback will increase good annotators’ reputation</a:t>
            </a:r>
          </a:p>
          <a:p>
            <a:pPr marL="342900" indent="-342900">
              <a:buSzPct val="110000"/>
              <a:buFontTx/>
              <a:buChar char="-"/>
            </a:pPr>
            <a:r>
              <a:rPr lang="en-US" sz="2400" dirty="0">
                <a:solidFill>
                  <a:schemeClr val="bg1"/>
                </a:solidFill>
              </a:rPr>
              <a:t>R</a:t>
            </a:r>
            <a:r>
              <a:rPr lang="en-US" sz="2400" dirty="0" smtClean="0">
                <a:solidFill>
                  <a:schemeClr val="bg1"/>
                </a:solidFill>
              </a:rPr>
              <a:t>eputation upgrading spreads across good users, as we also increase the reputations of users with similar tagging actions.</a:t>
            </a:r>
          </a:p>
          <a:p>
            <a:pPr marL="342900" indent="-342900">
              <a:buSzPct val="110000"/>
              <a:buFontTx/>
              <a:buChar char="-"/>
            </a:pPr>
            <a:r>
              <a:rPr lang="en-US" sz="2400" dirty="0" smtClean="0">
                <a:solidFill>
                  <a:schemeClr val="bg1"/>
                </a:solidFill>
              </a:rPr>
              <a:t>This will always result in resources whose reputation &gt; h</a:t>
            </a:r>
          </a:p>
          <a:p>
            <a:pPr marL="342900" indent="-342900">
              <a:buSzPct val="110000"/>
              <a:buFontTx/>
              <a:buChar char="-"/>
            </a:pPr>
            <a:r>
              <a:rPr lang="en-US" sz="2400" dirty="0" smtClean="0">
                <a:solidFill>
                  <a:schemeClr val="bg1"/>
                </a:solidFill>
              </a:rPr>
              <a:t>Malicious users cannot obtain more reputations  </a:t>
            </a:r>
          </a:p>
          <a:p>
            <a:pPr marL="285750" indent="-285750">
              <a:buSzPct val="110000"/>
              <a:buFont typeface="Arial"/>
              <a:buChar char="•"/>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96835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 Box 9"/>
          <p:cNvSpPr txBox="1">
            <a:spLocks noChangeArrowheads="1"/>
          </p:cNvSpPr>
          <p:nvPr/>
        </p:nvSpPr>
        <p:spPr bwMode="auto">
          <a:xfrm>
            <a:off x="2224109" y="269875"/>
            <a:ext cx="443703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Why our design works?</a:t>
            </a:r>
            <a:endParaRPr lang="en-US" altLang="zh-CN" sz="3200" dirty="0">
              <a:solidFill>
                <a:srgbClr val="669900"/>
              </a:solidFill>
              <a:latin typeface="Microsoft Sans Serif" charset="0"/>
            </a:endParaRPr>
          </a:p>
        </p:txBody>
      </p:sp>
      <p:sp>
        <p:nvSpPr>
          <p:cNvPr id="7" name="TextBox 6"/>
          <p:cNvSpPr txBox="1"/>
          <p:nvPr/>
        </p:nvSpPr>
        <p:spPr>
          <a:xfrm>
            <a:off x="542298" y="2492264"/>
            <a:ext cx="8229864" cy="4154984"/>
          </a:xfrm>
          <a:prstGeom prst="rect">
            <a:avLst/>
          </a:prstGeom>
          <a:noFill/>
        </p:spPr>
        <p:txBody>
          <a:bodyPr wrap="square" rtlCol="0" anchor="ctr">
            <a:spAutoFit/>
          </a:bodyPr>
          <a:lstStyle/>
          <a:p>
            <a:pPr marL="285750" indent="-285750">
              <a:buSzPct val="110000"/>
              <a:buFont typeface="Arial"/>
              <a:buChar char="•"/>
            </a:pPr>
            <a:r>
              <a:rPr lang="en-US" sz="2800" dirty="0" smtClean="0"/>
              <a:t>Recall our measurement results</a:t>
            </a:r>
          </a:p>
          <a:p>
            <a:pPr marL="342900" indent="-342900">
              <a:buSzPct val="110000"/>
              <a:buFontTx/>
              <a:buChar char="-"/>
            </a:pPr>
            <a:r>
              <a:rPr lang="en-US" sz="2400" dirty="0" smtClean="0"/>
              <a:t>A small number of cliques (10 - 50) covering most of correct tags (say 70%) </a:t>
            </a:r>
          </a:p>
          <a:p>
            <a:pPr marL="285750" indent="-285750">
              <a:buSzPct val="110000"/>
              <a:buFont typeface="Arial"/>
              <a:buChar char="•"/>
            </a:pPr>
            <a:endParaRPr lang="en-US" sz="1000" dirty="0" smtClean="0"/>
          </a:p>
          <a:p>
            <a:pPr marL="285750" indent="-285750">
              <a:buSzPct val="110000"/>
              <a:buFont typeface="Arial"/>
              <a:buChar char="•"/>
            </a:pPr>
            <a:endParaRPr lang="en-US" sz="1000" dirty="0" smtClean="0"/>
          </a:p>
          <a:p>
            <a:pPr marL="285750" indent="-285750">
              <a:buSzPct val="110000"/>
              <a:buFont typeface="Arial"/>
              <a:buChar char="•"/>
            </a:pPr>
            <a:r>
              <a:rPr lang="en-US" sz="2800" dirty="0" smtClean="0"/>
              <a:t>In our design:</a:t>
            </a:r>
          </a:p>
          <a:p>
            <a:pPr marL="342900" indent="-342900">
              <a:buSzPct val="110000"/>
              <a:buFontTx/>
              <a:buChar char="-"/>
            </a:pPr>
            <a:r>
              <a:rPr lang="en-US" sz="2400" dirty="0" smtClean="0"/>
              <a:t>+1 feedback will </a:t>
            </a:r>
            <a:r>
              <a:rPr lang="en-US" altLang="zh-CN" sz="2400" dirty="0"/>
              <a:t>increase good annotators’ reputation</a:t>
            </a:r>
            <a:endParaRPr lang="en-US" sz="2400" dirty="0" smtClean="0"/>
          </a:p>
          <a:p>
            <a:pPr marL="342900" indent="-342900">
              <a:buSzPct val="110000"/>
              <a:buFontTx/>
              <a:buChar char="-"/>
            </a:pPr>
            <a:r>
              <a:rPr lang="en-US" sz="2400" dirty="0"/>
              <a:t>R</a:t>
            </a:r>
            <a:r>
              <a:rPr lang="en-US" sz="2400" dirty="0" smtClean="0"/>
              <a:t>eputation upgrading spreads across good users, as we also increase the reputations of users within the same clique.</a:t>
            </a:r>
          </a:p>
          <a:p>
            <a:pPr marL="342900" indent="-342900">
              <a:buSzPct val="110000"/>
              <a:buFontTx/>
              <a:buChar char="-"/>
            </a:pPr>
            <a:r>
              <a:rPr lang="en-US" sz="2400" dirty="0" smtClean="0">
                <a:solidFill>
                  <a:srgbClr val="FFFFFF"/>
                </a:solidFill>
              </a:rPr>
              <a:t>This will always result in resources whose reputation &gt; h</a:t>
            </a:r>
          </a:p>
          <a:p>
            <a:pPr marL="342900" indent="-342900">
              <a:buSzPct val="110000"/>
              <a:buFontTx/>
              <a:buChar char="-"/>
            </a:pPr>
            <a:r>
              <a:rPr lang="en-US" sz="2400" dirty="0" smtClean="0">
                <a:solidFill>
                  <a:srgbClr val="FFFFFF"/>
                </a:solidFill>
              </a:rPr>
              <a:t>Malicious users cannot obtain more reputations  </a:t>
            </a:r>
          </a:p>
          <a:p>
            <a:pPr marL="285750" indent="-285750">
              <a:buSzPct val="110000"/>
              <a:buFont typeface="Arial"/>
              <a:buChar char="•"/>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4097610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 Box 9"/>
          <p:cNvSpPr txBox="1">
            <a:spLocks noChangeArrowheads="1"/>
          </p:cNvSpPr>
          <p:nvPr/>
        </p:nvSpPr>
        <p:spPr bwMode="auto">
          <a:xfrm>
            <a:off x="2224109" y="269875"/>
            <a:ext cx="443703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Why our design works?</a:t>
            </a:r>
            <a:endParaRPr lang="en-US" altLang="zh-CN" sz="3200" dirty="0">
              <a:solidFill>
                <a:srgbClr val="669900"/>
              </a:solidFill>
              <a:latin typeface="Microsoft Sans Serif" charset="0"/>
            </a:endParaRPr>
          </a:p>
        </p:txBody>
      </p:sp>
      <p:sp>
        <p:nvSpPr>
          <p:cNvPr id="7" name="TextBox 6"/>
          <p:cNvSpPr txBox="1"/>
          <p:nvPr/>
        </p:nvSpPr>
        <p:spPr>
          <a:xfrm>
            <a:off x="542298" y="2497839"/>
            <a:ext cx="8229864" cy="4154984"/>
          </a:xfrm>
          <a:prstGeom prst="rect">
            <a:avLst/>
          </a:prstGeom>
          <a:noFill/>
        </p:spPr>
        <p:txBody>
          <a:bodyPr wrap="square" rtlCol="0" anchor="ctr">
            <a:spAutoFit/>
          </a:bodyPr>
          <a:lstStyle/>
          <a:p>
            <a:pPr marL="285750" indent="-285750">
              <a:buSzPct val="110000"/>
              <a:buFont typeface="Arial"/>
              <a:buChar char="•"/>
            </a:pPr>
            <a:r>
              <a:rPr lang="en-US" sz="2800" dirty="0" smtClean="0"/>
              <a:t>Recall our measurement results</a:t>
            </a:r>
          </a:p>
          <a:p>
            <a:pPr marL="342900" indent="-342900">
              <a:buSzPct val="110000"/>
              <a:buFontTx/>
              <a:buChar char="-"/>
            </a:pPr>
            <a:r>
              <a:rPr lang="en-US" sz="2400" dirty="0" smtClean="0"/>
              <a:t>A small number of cliques (10 - 50) covering most of correct tags (say 70%) </a:t>
            </a:r>
          </a:p>
          <a:p>
            <a:pPr marL="285750" indent="-285750">
              <a:buSzPct val="110000"/>
              <a:buFont typeface="Arial"/>
              <a:buChar char="•"/>
            </a:pPr>
            <a:endParaRPr lang="en-US" sz="1000" dirty="0" smtClean="0"/>
          </a:p>
          <a:p>
            <a:pPr marL="285750" indent="-285750">
              <a:buSzPct val="110000"/>
              <a:buFont typeface="Arial"/>
              <a:buChar char="•"/>
            </a:pPr>
            <a:endParaRPr lang="en-US" sz="1000" dirty="0" smtClean="0"/>
          </a:p>
          <a:p>
            <a:pPr marL="285750" indent="-285750">
              <a:buSzPct val="110000"/>
              <a:buFont typeface="Arial"/>
              <a:buChar char="•"/>
            </a:pPr>
            <a:r>
              <a:rPr lang="en-US" sz="2800" dirty="0" smtClean="0"/>
              <a:t>In our design:</a:t>
            </a:r>
          </a:p>
          <a:p>
            <a:pPr marL="342900" indent="-342900">
              <a:buSzPct val="110000"/>
              <a:buFontTx/>
              <a:buChar char="-"/>
            </a:pPr>
            <a:r>
              <a:rPr lang="en-US" sz="2400" dirty="0" smtClean="0"/>
              <a:t>+1 feedback will </a:t>
            </a:r>
            <a:r>
              <a:rPr lang="en-US" altLang="zh-CN" sz="2400" dirty="0"/>
              <a:t>increase good annotators’ reputation</a:t>
            </a:r>
            <a:endParaRPr lang="en-US" sz="2400" dirty="0" smtClean="0"/>
          </a:p>
          <a:p>
            <a:pPr marL="342900" indent="-342900">
              <a:buSzPct val="110000"/>
              <a:buFontTx/>
              <a:buChar char="-"/>
            </a:pPr>
            <a:r>
              <a:rPr lang="en-US" sz="2400" dirty="0"/>
              <a:t>R</a:t>
            </a:r>
            <a:r>
              <a:rPr lang="en-US" sz="2400" dirty="0" smtClean="0"/>
              <a:t>eputation upgrading spreads across good users, as we also increase the reputations of users within the same clique.</a:t>
            </a:r>
          </a:p>
          <a:p>
            <a:pPr marL="342900" indent="-342900">
              <a:buSzPct val="110000"/>
              <a:buFontTx/>
              <a:buChar char="-"/>
            </a:pPr>
            <a:r>
              <a:rPr lang="en-US" sz="2400" dirty="0" smtClean="0"/>
              <a:t>Malicious users cannot easily increase their reputations once their reputations are decreased. </a:t>
            </a:r>
          </a:p>
          <a:p>
            <a:pPr marL="285750" indent="-285750">
              <a:buSzPct val="110000"/>
              <a:buFont typeface="Arial"/>
              <a:buChar char="•"/>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409761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p:cNvSpPr txBox="1">
            <a:spLocks noChangeArrowheads="1"/>
          </p:cNvSpPr>
          <p:nvPr/>
        </p:nvSpPr>
        <p:spPr bwMode="auto">
          <a:xfrm>
            <a:off x="2778125" y="269875"/>
            <a:ext cx="33289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Tagging Systems</a:t>
            </a:r>
          </a:p>
        </p:txBody>
      </p:sp>
      <p:sp>
        <p:nvSpPr>
          <p:cNvPr id="50187"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TextBox 13"/>
          <p:cNvSpPr txBox="1"/>
          <p:nvPr/>
        </p:nvSpPr>
        <p:spPr>
          <a:xfrm>
            <a:off x="687966" y="1006083"/>
            <a:ext cx="7838953" cy="1477328"/>
          </a:xfrm>
          <a:prstGeom prst="rect">
            <a:avLst/>
          </a:prstGeom>
          <a:noFill/>
        </p:spPr>
        <p:txBody>
          <a:bodyPr wrap="square" rtlCol="0" anchor="ctr">
            <a:spAutoFit/>
          </a:bodyPr>
          <a:lstStyle/>
          <a:p>
            <a:pPr marL="285750" indent="-285750">
              <a:buSzPct val="110000"/>
              <a:buFont typeface="Arial"/>
              <a:buChar char="•"/>
            </a:pPr>
            <a:r>
              <a:rPr lang="en-US" sz="3000" dirty="0" smtClean="0"/>
              <a:t>Users can </a:t>
            </a:r>
            <a:r>
              <a:rPr lang="en-US" sz="3000" dirty="0" smtClean="0">
                <a:solidFill>
                  <a:srgbClr val="0000FF"/>
                </a:solidFill>
              </a:rPr>
              <a:t>search for </a:t>
            </a:r>
            <a:r>
              <a:rPr lang="en-US" sz="3000" dirty="0" smtClean="0"/>
              <a:t>the resources of interest using certain textual </a:t>
            </a:r>
            <a:r>
              <a:rPr lang="en-US" sz="2800" dirty="0" smtClean="0"/>
              <a:t>tags (i.e., a simple form of web search engine)</a:t>
            </a:r>
            <a:endParaRPr lang="en-US" sz="2800" dirty="0"/>
          </a:p>
        </p:txBody>
      </p:sp>
      <p:pic>
        <p:nvPicPr>
          <p:cNvPr id="4" name="图片 3"/>
          <p:cNvPicPr>
            <a:picLocks noChangeAspect="1"/>
          </p:cNvPicPr>
          <p:nvPr/>
        </p:nvPicPr>
        <p:blipFill>
          <a:blip r:embed="rId3"/>
          <a:stretch>
            <a:fillRect/>
          </a:stretch>
        </p:blipFill>
        <p:spPr>
          <a:xfrm>
            <a:off x="846667" y="2477696"/>
            <a:ext cx="7359096" cy="4157099"/>
          </a:xfrm>
          <a:prstGeom prst="rect">
            <a:avLst/>
          </a:prstGeom>
        </p:spPr>
      </p:pic>
      <p:sp>
        <p:nvSpPr>
          <p:cNvPr id="3" name="矩形 2"/>
          <p:cNvSpPr/>
          <p:nvPr/>
        </p:nvSpPr>
        <p:spPr>
          <a:xfrm>
            <a:off x="2828923" y="3006766"/>
            <a:ext cx="930277" cy="208841"/>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978588" y="3263586"/>
            <a:ext cx="1451529" cy="1707434"/>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026" name="Picture 2" descr="“accurate”的图片搜索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12" y="5506674"/>
            <a:ext cx="1354873" cy="89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87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9434" y="3122341"/>
            <a:ext cx="3702205" cy="297179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753324" y="3343676"/>
            <a:ext cx="3718315" cy="7390"/>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roce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1298010"/>
            <a:ext cx="7809977" cy="1141213"/>
          </a:xfrm>
          <a:prstGeom prst="rect">
            <a:avLst/>
          </a:prstGeom>
        </p:spPr>
      </p:pic>
      <p:sp>
        <p:nvSpPr>
          <p:cNvPr id="8" name="TextBox 7"/>
          <p:cNvSpPr txBox="1"/>
          <p:nvPr/>
        </p:nvSpPr>
        <p:spPr>
          <a:xfrm>
            <a:off x="685283" y="2178146"/>
            <a:ext cx="676148" cy="338554"/>
          </a:xfrm>
          <a:prstGeom prst="rect">
            <a:avLst/>
          </a:prstGeom>
          <a:solidFill>
            <a:schemeClr val="bg1"/>
          </a:solidFill>
        </p:spPr>
        <p:txBody>
          <a:bodyPr wrap="square" rtlCol="0">
            <a:spAutoFit/>
          </a:bodyPr>
          <a:lstStyle/>
          <a:p>
            <a:r>
              <a:rPr lang="en-US" sz="1600" dirty="0" smtClean="0"/>
              <a:t>Alice</a:t>
            </a:r>
            <a:endParaRPr lang="en-US" sz="1600" dirty="0"/>
          </a:p>
        </p:txBody>
      </p:sp>
      <p:sp>
        <p:nvSpPr>
          <p:cNvPr id="11" name="Text Box 9"/>
          <p:cNvSpPr txBox="1">
            <a:spLocks noChangeArrowheads="1"/>
          </p:cNvSpPr>
          <p:nvPr/>
        </p:nvSpPr>
        <p:spPr bwMode="auto">
          <a:xfrm>
            <a:off x="2224109" y="269875"/>
            <a:ext cx="443703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Why our design works?</a:t>
            </a:r>
            <a:endParaRPr lang="en-US" altLang="zh-CN" sz="3200" dirty="0">
              <a:solidFill>
                <a:srgbClr val="669900"/>
              </a:solidFill>
              <a:latin typeface="Microsoft Sans Serif" charset="0"/>
            </a:endParaRPr>
          </a:p>
        </p:txBody>
      </p:sp>
      <p:sp>
        <p:nvSpPr>
          <p:cNvPr id="5" name="椭圆 4"/>
          <p:cNvSpPr/>
          <p:nvPr/>
        </p:nvSpPr>
        <p:spPr>
          <a:xfrm>
            <a:off x="915396" y="5869728"/>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椭圆 8"/>
          <p:cNvSpPr/>
          <p:nvPr/>
        </p:nvSpPr>
        <p:spPr>
          <a:xfrm>
            <a:off x="1218463" y="5720788"/>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1524990" y="5414264"/>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848840" y="4865281"/>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2177882" y="3682449"/>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2532905" y="3304911"/>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2830778" y="3301454"/>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3142499" y="3296253"/>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3440372" y="3292796"/>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3726125" y="3292801"/>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037846" y="3287600"/>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4335719" y="3284143"/>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21081" y="6104665"/>
            <a:ext cx="2428746" cy="369332"/>
          </a:xfrm>
          <a:prstGeom prst="rect">
            <a:avLst/>
          </a:prstGeom>
          <a:noFill/>
        </p:spPr>
        <p:txBody>
          <a:bodyPr wrap="square" rtlCol="0">
            <a:spAutoFit/>
          </a:bodyPr>
          <a:lstStyle/>
          <a:p>
            <a:r>
              <a:rPr lang="en-US" altLang="zh-CN" dirty="0" smtClean="0"/>
              <a:t>Number of Annotations</a:t>
            </a:r>
            <a:endParaRPr lang="zh-CN" altLang="en-US" dirty="0"/>
          </a:p>
        </p:txBody>
      </p:sp>
      <p:sp>
        <p:nvSpPr>
          <p:cNvPr id="21" name="文本框 20"/>
          <p:cNvSpPr txBox="1"/>
          <p:nvPr/>
        </p:nvSpPr>
        <p:spPr>
          <a:xfrm>
            <a:off x="307259" y="3850600"/>
            <a:ext cx="461665" cy="1780978"/>
          </a:xfrm>
          <a:prstGeom prst="rect">
            <a:avLst/>
          </a:prstGeom>
          <a:noFill/>
        </p:spPr>
        <p:txBody>
          <a:bodyPr vert="eaVert" wrap="square" rtlCol="0">
            <a:spAutoFit/>
          </a:bodyPr>
          <a:lstStyle/>
          <a:p>
            <a:r>
              <a:rPr lang="en-US" altLang="zh-CN" dirty="0" smtClean="0"/>
              <a:t>User’s Reputation</a:t>
            </a:r>
            <a:endParaRPr lang="zh-CN" altLang="en-US" dirty="0"/>
          </a:p>
        </p:txBody>
      </p:sp>
      <p:sp>
        <p:nvSpPr>
          <p:cNvPr id="28" name="文本框 27"/>
          <p:cNvSpPr txBox="1"/>
          <p:nvPr/>
        </p:nvSpPr>
        <p:spPr>
          <a:xfrm>
            <a:off x="879432" y="3029406"/>
            <a:ext cx="1491837" cy="369332"/>
          </a:xfrm>
          <a:prstGeom prst="rect">
            <a:avLst/>
          </a:prstGeom>
          <a:noFill/>
        </p:spPr>
        <p:txBody>
          <a:bodyPr wrap="square" rtlCol="0">
            <a:spAutoFit/>
          </a:bodyPr>
          <a:lstStyle/>
          <a:p>
            <a:r>
              <a:rPr lang="en-US" altLang="zh-CN" dirty="0" smtClean="0"/>
              <a:t>Upper Bound</a:t>
            </a:r>
            <a:endParaRPr lang="zh-CN" altLang="en-US" dirty="0"/>
          </a:p>
        </p:txBody>
      </p:sp>
      <p:sp>
        <p:nvSpPr>
          <p:cNvPr id="29" name="矩形 28"/>
          <p:cNvSpPr/>
          <p:nvPr/>
        </p:nvSpPr>
        <p:spPr>
          <a:xfrm>
            <a:off x="4906780" y="3124076"/>
            <a:ext cx="3702205" cy="297179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7" name="椭圆 36"/>
          <p:cNvSpPr/>
          <p:nvPr/>
        </p:nvSpPr>
        <p:spPr>
          <a:xfrm>
            <a:off x="7279845" y="5251494"/>
            <a:ext cx="100361" cy="111512"/>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5558427" y="6106400"/>
            <a:ext cx="2428746" cy="369332"/>
          </a:xfrm>
          <a:prstGeom prst="rect">
            <a:avLst/>
          </a:prstGeom>
          <a:noFill/>
        </p:spPr>
        <p:txBody>
          <a:bodyPr wrap="square" rtlCol="0">
            <a:spAutoFit/>
          </a:bodyPr>
          <a:lstStyle/>
          <a:p>
            <a:r>
              <a:rPr lang="en-US" altLang="zh-CN" dirty="0" smtClean="0"/>
              <a:t>Number of Annotations</a:t>
            </a:r>
            <a:endParaRPr lang="zh-CN" altLang="en-US" dirty="0"/>
          </a:p>
        </p:txBody>
      </p:sp>
      <p:cxnSp>
        <p:nvCxnSpPr>
          <p:cNvPr id="43" name="直接连接符 42"/>
          <p:cNvCxnSpPr/>
          <p:nvPr/>
        </p:nvCxnSpPr>
        <p:spPr>
          <a:xfrm flipV="1">
            <a:off x="4890670" y="3345411"/>
            <a:ext cx="3718315" cy="7390"/>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4" name="文本框 43"/>
          <p:cNvSpPr txBox="1"/>
          <p:nvPr/>
        </p:nvSpPr>
        <p:spPr>
          <a:xfrm>
            <a:off x="5016778" y="3031141"/>
            <a:ext cx="1491837" cy="369332"/>
          </a:xfrm>
          <a:prstGeom prst="rect">
            <a:avLst/>
          </a:prstGeom>
          <a:noFill/>
        </p:spPr>
        <p:txBody>
          <a:bodyPr wrap="square" rtlCol="0">
            <a:spAutoFit/>
          </a:bodyPr>
          <a:lstStyle/>
          <a:p>
            <a:r>
              <a:rPr lang="en-US" altLang="zh-CN" dirty="0" smtClean="0"/>
              <a:t>Upper Bound</a:t>
            </a:r>
            <a:endParaRPr lang="zh-CN" altLang="en-US" dirty="0"/>
          </a:p>
        </p:txBody>
      </p:sp>
      <p:sp>
        <p:nvSpPr>
          <p:cNvPr id="45" name="椭圆 44"/>
          <p:cNvSpPr/>
          <p:nvPr/>
        </p:nvSpPr>
        <p:spPr>
          <a:xfrm>
            <a:off x="5037151" y="5861071"/>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6" name="椭圆 45"/>
          <p:cNvSpPr/>
          <p:nvPr/>
        </p:nvSpPr>
        <p:spPr>
          <a:xfrm>
            <a:off x="5340218" y="5712131"/>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7" name="椭圆 46"/>
          <p:cNvSpPr/>
          <p:nvPr/>
        </p:nvSpPr>
        <p:spPr>
          <a:xfrm>
            <a:off x="5646745" y="5405607"/>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椭圆 47"/>
          <p:cNvSpPr/>
          <p:nvPr/>
        </p:nvSpPr>
        <p:spPr>
          <a:xfrm>
            <a:off x="5970595" y="4856624"/>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椭圆 48"/>
          <p:cNvSpPr/>
          <p:nvPr/>
        </p:nvSpPr>
        <p:spPr>
          <a:xfrm>
            <a:off x="6299637" y="3673792"/>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0" name="椭圆 49"/>
          <p:cNvSpPr/>
          <p:nvPr/>
        </p:nvSpPr>
        <p:spPr>
          <a:xfrm>
            <a:off x="6654660" y="3296254"/>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椭圆 50"/>
          <p:cNvSpPr/>
          <p:nvPr/>
        </p:nvSpPr>
        <p:spPr>
          <a:xfrm>
            <a:off x="7555213" y="4731946"/>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2" name="椭圆 51"/>
          <p:cNvSpPr/>
          <p:nvPr/>
        </p:nvSpPr>
        <p:spPr>
          <a:xfrm>
            <a:off x="7795947" y="4094635"/>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3" name="椭圆 52"/>
          <p:cNvSpPr/>
          <p:nvPr/>
        </p:nvSpPr>
        <p:spPr>
          <a:xfrm>
            <a:off x="8154392" y="3289337"/>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4" name="椭圆 53"/>
          <p:cNvSpPr/>
          <p:nvPr/>
        </p:nvSpPr>
        <p:spPr>
          <a:xfrm>
            <a:off x="8452265" y="3285880"/>
            <a:ext cx="100361" cy="111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56" name="直接箭头连接符 55"/>
          <p:cNvCxnSpPr/>
          <p:nvPr/>
        </p:nvCxnSpPr>
        <p:spPr>
          <a:xfrm>
            <a:off x="6746155" y="3450805"/>
            <a:ext cx="555994" cy="175608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直接箭头连接符 59"/>
          <p:cNvCxnSpPr/>
          <p:nvPr/>
        </p:nvCxnSpPr>
        <p:spPr>
          <a:xfrm flipV="1">
            <a:off x="7396316" y="4881210"/>
            <a:ext cx="158897" cy="262329"/>
          </a:xfrm>
          <a:prstGeom prst="straightConnector1">
            <a:avLst/>
          </a:prstGeom>
          <a:ln>
            <a:solidFill>
              <a:srgbClr val="4B86D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直接箭头连接符 61"/>
          <p:cNvCxnSpPr/>
          <p:nvPr/>
        </p:nvCxnSpPr>
        <p:spPr>
          <a:xfrm flipV="1">
            <a:off x="7663016" y="4258989"/>
            <a:ext cx="169296" cy="429084"/>
          </a:xfrm>
          <a:prstGeom prst="straightConnector1">
            <a:avLst/>
          </a:prstGeom>
          <a:ln>
            <a:solidFill>
              <a:srgbClr val="4B86D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flipV="1">
            <a:off x="7882954" y="3445736"/>
            <a:ext cx="271438" cy="594642"/>
          </a:xfrm>
          <a:prstGeom prst="straightConnector1">
            <a:avLst/>
          </a:prstGeom>
          <a:ln>
            <a:solidFill>
              <a:srgbClr val="4B86D1"/>
            </a:solidFill>
            <a:tailEnd type="triangle"/>
          </a:ln>
        </p:spPr>
        <p:style>
          <a:lnRef idx="2">
            <a:schemeClr val="accent1"/>
          </a:lnRef>
          <a:fillRef idx="0">
            <a:schemeClr val="accent1"/>
          </a:fillRef>
          <a:effectRef idx="1">
            <a:schemeClr val="accent1"/>
          </a:effectRef>
          <a:fontRef idx="minor">
            <a:schemeClr val="tx1"/>
          </a:fontRef>
        </p:style>
      </p:cxnSp>
      <p:pic>
        <p:nvPicPr>
          <p:cNvPr id="3074" name="Picture 2" descr="“good bad”的图片搜索结果"/>
          <p:cNvPicPr>
            <a:picLocks noChangeAspect="1" noChangeArrowheads="1"/>
          </p:cNvPicPr>
          <p:nvPr/>
        </p:nvPicPr>
        <p:blipFill rotWithShape="1">
          <a:blip r:embed="rId4">
            <a:extLst>
              <a:ext uri="{28A0092B-C50C-407E-A947-70E740481C1C}">
                <a14:useLocalDpi xmlns:a14="http://schemas.microsoft.com/office/drawing/2010/main" val="0"/>
              </a:ext>
            </a:extLst>
          </a:blip>
          <a:srcRect l="53148"/>
          <a:stretch/>
        </p:blipFill>
        <p:spPr bwMode="auto">
          <a:xfrm>
            <a:off x="2502372" y="3653732"/>
            <a:ext cx="656811" cy="104862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good bad”的图片搜索结果"/>
          <p:cNvPicPr>
            <a:picLocks noChangeAspect="1" noChangeArrowheads="1"/>
          </p:cNvPicPr>
          <p:nvPr/>
        </p:nvPicPr>
        <p:blipFill rotWithShape="1">
          <a:blip r:embed="rId4">
            <a:extLst>
              <a:ext uri="{28A0092B-C50C-407E-A947-70E740481C1C}">
                <a14:useLocalDpi xmlns:a14="http://schemas.microsoft.com/office/drawing/2010/main" val="0"/>
              </a:ext>
            </a:extLst>
          </a:blip>
          <a:srcRect r="45433"/>
          <a:stretch/>
        </p:blipFill>
        <p:spPr bwMode="auto">
          <a:xfrm>
            <a:off x="6385249" y="4517851"/>
            <a:ext cx="721518" cy="98904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897153" y="5367526"/>
            <a:ext cx="1357600" cy="646331"/>
          </a:xfrm>
          <a:prstGeom prst="rect">
            <a:avLst/>
          </a:prstGeom>
          <a:noFill/>
        </p:spPr>
        <p:txBody>
          <a:bodyPr wrap="square" rtlCol="0">
            <a:spAutoFit/>
          </a:bodyPr>
          <a:lstStyle/>
          <a:p>
            <a:r>
              <a:rPr lang="en-US" altLang="zh-CN" dirty="0" smtClean="0">
                <a:solidFill>
                  <a:srgbClr val="C00000"/>
                </a:solidFill>
              </a:rPr>
              <a:t>An </a:t>
            </a:r>
            <a:r>
              <a:rPr lang="en-US" altLang="zh-CN" b="1" dirty="0" smtClean="0">
                <a:solidFill>
                  <a:srgbClr val="C00000"/>
                </a:solidFill>
              </a:rPr>
              <a:t>effective</a:t>
            </a:r>
            <a:r>
              <a:rPr lang="en-US" altLang="zh-CN" dirty="0" smtClean="0">
                <a:solidFill>
                  <a:srgbClr val="C00000"/>
                </a:solidFill>
              </a:rPr>
              <a:t> spam tag</a:t>
            </a:r>
            <a:endParaRPr lang="zh-CN" altLang="en-US" dirty="0">
              <a:solidFill>
                <a:srgbClr val="C00000"/>
              </a:solidFill>
            </a:endParaRPr>
          </a:p>
        </p:txBody>
      </p:sp>
      <p:sp>
        <p:nvSpPr>
          <p:cNvPr id="55" name="文本框 54"/>
          <p:cNvSpPr txBox="1"/>
          <p:nvPr/>
        </p:nvSpPr>
        <p:spPr>
          <a:xfrm>
            <a:off x="1923159" y="5262246"/>
            <a:ext cx="1783356" cy="369332"/>
          </a:xfrm>
          <a:prstGeom prst="rect">
            <a:avLst/>
          </a:prstGeom>
          <a:noFill/>
        </p:spPr>
        <p:txBody>
          <a:bodyPr wrap="square" rtlCol="0">
            <a:spAutoFit/>
          </a:bodyPr>
          <a:lstStyle/>
          <a:p>
            <a:r>
              <a:rPr lang="en-US" altLang="zh-CN" dirty="0" smtClean="0">
                <a:solidFill>
                  <a:srgbClr val="0000FF"/>
                </a:solidFill>
              </a:rPr>
              <a:t>Clique upgrading</a:t>
            </a:r>
            <a:endParaRPr lang="zh-CN" altLang="en-US" dirty="0">
              <a:solidFill>
                <a:srgbClr val="0000FF"/>
              </a:solidFill>
            </a:endParaRPr>
          </a:p>
        </p:txBody>
      </p:sp>
      <p:cxnSp>
        <p:nvCxnSpPr>
          <p:cNvPr id="57" name="Straight Arrow Connector 10"/>
          <p:cNvCxnSpPr/>
          <p:nvPr/>
        </p:nvCxnSpPr>
        <p:spPr>
          <a:xfrm flipH="1" flipV="1">
            <a:off x="1971777" y="4982437"/>
            <a:ext cx="326098" cy="322136"/>
          </a:xfrm>
          <a:prstGeom prst="straightConnector1">
            <a:avLst/>
          </a:prstGeom>
          <a:ln w="190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10"/>
          <p:cNvCxnSpPr/>
          <p:nvPr/>
        </p:nvCxnSpPr>
        <p:spPr>
          <a:xfrm flipH="1">
            <a:off x="1361431" y="5615017"/>
            <a:ext cx="902574" cy="159250"/>
          </a:xfrm>
          <a:prstGeom prst="straightConnector1">
            <a:avLst/>
          </a:prstGeom>
          <a:ln w="190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735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2412566" y="269875"/>
            <a:ext cx="4060126"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Provable Guarantees</a:t>
            </a:r>
            <a:endParaRPr lang="en-US" altLang="zh-CN" sz="3200" dirty="0">
              <a:solidFill>
                <a:srgbClr val="669900"/>
              </a:solidFill>
              <a:latin typeface="Microsoft Sans Serif" charset="0"/>
            </a:endParaRPr>
          </a:p>
        </p:txBody>
      </p:sp>
      <p:sp>
        <p:nvSpPr>
          <p:cNvPr id="7" name="TextBox 6"/>
          <p:cNvSpPr txBox="1"/>
          <p:nvPr/>
        </p:nvSpPr>
        <p:spPr>
          <a:xfrm>
            <a:off x="644418" y="1046927"/>
            <a:ext cx="7970763" cy="2831544"/>
          </a:xfrm>
          <a:prstGeom prst="rect">
            <a:avLst/>
          </a:prstGeom>
          <a:noFill/>
        </p:spPr>
        <p:txBody>
          <a:bodyPr wrap="square" rtlCol="0" anchor="ctr">
            <a:spAutoFit/>
          </a:bodyPr>
          <a:lstStyle/>
          <a:p>
            <a:pPr marL="285750" indent="-285750">
              <a:buSzPct val="110000"/>
              <a:buFont typeface="Arial"/>
              <a:buChar char="•"/>
            </a:pPr>
            <a:r>
              <a:rPr lang="en-US" sz="2800" dirty="0" err="1" smtClean="0"/>
              <a:t>SRaaS</a:t>
            </a:r>
            <a:r>
              <a:rPr lang="en-US" sz="2800" dirty="0" smtClean="0"/>
              <a:t> can bound each user’s loss within </a:t>
            </a:r>
            <a:r>
              <a:rPr lang="en-US" sz="2800" b="1" i="1" dirty="0" smtClean="0"/>
              <a:t>O(M)</a:t>
            </a:r>
            <a:r>
              <a:rPr lang="en-US" sz="2800" dirty="0" smtClean="0"/>
              <a:t> :</a:t>
            </a:r>
          </a:p>
          <a:p>
            <a:pPr marL="800100" lvl="1" indent="-342900">
              <a:buSzPct val="110000"/>
              <a:buFontTx/>
              <a:buChar char="-"/>
            </a:pPr>
            <a:r>
              <a:rPr lang="en-US" sz="2400" dirty="0" smtClean="0">
                <a:solidFill>
                  <a:srgbClr val="FFFFFF"/>
                </a:solidFill>
              </a:rPr>
              <a:t>User’s loss means the total number of unwanted consumed resources</a:t>
            </a:r>
          </a:p>
          <a:p>
            <a:pPr marL="800100" lvl="1" indent="-342900">
              <a:buSzPct val="110000"/>
              <a:buFontTx/>
              <a:buChar char="-"/>
            </a:pPr>
            <a:r>
              <a:rPr lang="en-US" sz="2400" dirty="0" smtClean="0">
                <a:solidFill>
                  <a:srgbClr val="FFFFFF"/>
                </a:solidFill>
              </a:rPr>
              <a:t>M is the number of implicit similarity cliques that publish a significant fraction of correct annotations</a:t>
            </a:r>
          </a:p>
          <a:p>
            <a:pPr marL="800100" lvl="1" indent="-342900">
              <a:buSzPct val="110000"/>
              <a:buFontTx/>
              <a:buChar char="-"/>
            </a:pPr>
            <a:r>
              <a:rPr lang="en-US" sz="2400" dirty="0" smtClean="0">
                <a:solidFill>
                  <a:srgbClr val="FFFFFF"/>
                </a:solidFill>
              </a:rPr>
              <a:t>M is relatively small in practice (see our measurements)</a:t>
            </a:r>
          </a:p>
          <a:p>
            <a:pPr marL="285750" indent="-285750">
              <a:buSzPct val="110000"/>
              <a:buFont typeface="Arial"/>
              <a:buChar char="•"/>
            </a:pPr>
            <a:endParaRPr lang="en-US" sz="1000" dirty="0" smtClean="0"/>
          </a:p>
          <a:p>
            <a:pPr>
              <a:buSzPct val="110000"/>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345535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2412566" y="269875"/>
            <a:ext cx="4060126"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Provable Guarantees</a:t>
            </a:r>
            <a:endParaRPr lang="en-US" altLang="zh-CN" sz="3200" dirty="0">
              <a:solidFill>
                <a:srgbClr val="669900"/>
              </a:solidFill>
              <a:latin typeface="Microsoft Sans Serif" charset="0"/>
            </a:endParaRPr>
          </a:p>
        </p:txBody>
      </p:sp>
      <p:sp>
        <p:nvSpPr>
          <p:cNvPr id="7" name="TextBox 6"/>
          <p:cNvSpPr txBox="1"/>
          <p:nvPr/>
        </p:nvSpPr>
        <p:spPr>
          <a:xfrm>
            <a:off x="644418" y="1067710"/>
            <a:ext cx="7970763" cy="2831544"/>
          </a:xfrm>
          <a:prstGeom prst="rect">
            <a:avLst/>
          </a:prstGeom>
          <a:noFill/>
        </p:spPr>
        <p:txBody>
          <a:bodyPr wrap="square" rtlCol="0" anchor="ctr">
            <a:spAutoFit/>
          </a:bodyPr>
          <a:lstStyle/>
          <a:p>
            <a:pPr marL="285750" indent="-285750">
              <a:buSzPct val="110000"/>
              <a:buFont typeface="Arial"/>
              <a:buChar char="•"/>
            </a:pPr>
            <a:r>
              <a:rPr lang="en-US" sz="2800" dirty="0" err="1" smtClean="0"/>
              <a:t>SRaaS</a:t>
            </a:r>
            <a:r>
              <a:rPr lang="en-US" sz="2800" dirty="0" smtClean="0"/>
              <a:t> can bound each user’s loss within </a:t>
            </a:r>
            <a:r>
              <a:rPr lang="en-US" sz="2800" b="1" i="1" dirty="0" smtClean="0"/>
              <a:t>O(M)</a:t>
            </a:r>
            <a:r>
              <a:rPr lang="en-US" sz="2800" dirty="0" smtClean="0"/>
              <a:t> :</a:t>
            </a:r>
          </a:p>
          <a:p>
            <a:pPr marL="800100" lvl="1" indent="-342900">
              <a:buSzPct val="110000"/>
              <a:buFontTx/>
              <a:buChar char="-"/>
            </a:pPr>
            <a:r>
              <a:rPr lang="en-US" sz="2400" dirty="0" smtClean="0"/>
              <a:t>User’s loss means the total number of unwanted consumed resources</a:t>
            </a:r>
          </a:p>
          <a:p>
            <a:pPr marL="800100" lvl="1" indent="-342900">
              <a:buSzPct val="110000"/>
              <a:buFontTx/>
              <a:buChar char="-"/>
            </a:pPr>
            <a:r>
              <a:rPr lang="en-US" sz="2400" dirty="0" smtClean="0">
                <a:solidFill>
                  <a:srgbClr val="FFFFFF"/>
                </a:solidFill>
              </a:rPr>
              <a:t>M is the number of implicit similarity cliques that publish a significant fraction of correct annotations</a:t>
            </a:r>
          </a:p>
          <a:p>
            <a:pPr marL="800100" lvl="1" indent="-342900">
              <a:buSzPct val="110000"/>
              <a:buFontTx/>
              <a:buChar char="-"/>
            </a:pPr>
            <a:r>
              <a:rPr lang="en-US" sz="2400" dirty="0" smtClean="0">
                <a:solidFill>
                  <a:srgbClr val="FFFFFF"/>
                </a:solidFill>
              </a:rPr>
              <a:t>M is relatively small in practice (see our measurements)</a:t>
            </a:r>
          </a:p>
          <a:p>
            <a:pPr marL="285750" indent="-285750">
              <a:buSzPct val="110000"/>
              <a:buFont typeface="Arial"/>
              <a:buChar char="•"/>
            </a:pPr>
            <a:endParaRPr lang="en-US" sz="1000" dirty="0" smtClean="0"/>
          </a:p>
          <a:p>
            <a:pPr>
              <a:buSzPct val="110000"/>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2337405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2412566" y="269875"/>
            <a:ext cx="4060126"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Provable Guarantees</a:t>
            </a:r>
            <a:endParaRPr lang="en-US" altLang="zh-CN" sz="3200" dirty="0">
              <a:solidFill>
                <a:srgbClr val="669900"/>
              </a:solidFill>
              <a:latin typeface="Microsoft Sans Serif" charset="0"/>
            </a:endParaRPr>
          </a:p>
        </p:txBody>
      </p:sp>
      <p:sp>
        <p:nvSpPr>
          <p:cNvPr id="7" name="TextBox 6"/>
          <p:cNvSpPr txBox="1"/>
          <p:nvPr/>
        </p:nvSpPr>
        <p:spPr>
          <a:xfrm>
            <a:off x="644418" y="1061244"/>
            <a:ext cx="7970763" cy="2831544"/>
          </a:xfrm>
          <a:prstGeom prst="rect">
            <a:avLst/>
          </a:prstGeom>
          <a:noFill/>
        </p:spPr>
        <p:txBody>
          <a:bodyPr wrap="square" rtlCol="0" anchor="ctr">
            <a:spAutoFit/>
          </a:bodyPr>
          <a:lstStyle/>
          <a:p>
            <a:pPr marL="285750" indent="-285750">
              <a:buSzPct val="110000"/>
              <a:buFont typeface="Arial"/>
              <a:buChar char="•"/>
            </a:pPr>
            <a:r>
              <a:rPr lang="en-US" sz="2800" dirty="0" err="1" smtClean="0"/>
              <a:t>SRaaS</a:t>
            </a:r>
            <a:r>
              <a:rPr lang="en-US" sz="2800" dirty="0" smtClean="0"/>
              <a:t> can bound each user’s loss within </a:t>
            </a:r>
            <a:r>
              <a:rPr lang="en-US" sz="2800" b="1" i="1" dirty="0" smtClean="0"/>
              <a:t>O(M)</a:t>
            </a:r>
            <a:r>
              <a:rPr lang="en-US" sz="2800" dirty="0" smtClean="0"/>
              <a:t> :</a:t>
            </a:r>
          </a:p>
          <a:p>
            <a:pPr marL="800100" lvl="1" indent="-342900">
              <a:buSzPct val="110000"/>
              <a:buFontTx/>
              <a:buChar char="-"/>
            </a:pPr>
            <a:r>
              <a:rPr lang="en-US" sz="2400" dirty="0" smtClean="0"/>
              <a:t>User’s loss means the total number of unwanted consumed resources</a:t>
            </a:r>
          </a:p>
          <a:p>
            <a:pPr marL="800100" lvl="1" indent="-342900">
              <a:buSzPct val="110000"/>
              <a:buFontTx/>
              <a:buChar char="-"/>
            </a:pPr>
            <a:r>
              <a:rPr lang="en-US" sz="2400" dirty="0" smtClean="0"/>
              <a:t>M is the number of implicit similarity cliques that publish a significant portion of correct tags</a:t>
            </a:r>
          </a:p>
          <a:p>
            <a:pPr marL="800100" lvl="1" indent="-342900">
              <a:buSzPct val="110000"/>
              <a:buFontTx/>
              <a:buChar char="-"/>
            </a:pPr>
            <a:r>
              <a:rPr lang="en-US" sz="2400" dirty="0" smtClean="0"/>
              <a:t>M is relatively small in practice (10 - 50)</a:t>
            </a:r>
          </a:p>
          <a:p>
            <a:pPr marL="285750" indent="-285750">
              <a:buSzPct val="110000"/>
              <a:buFont typeface="Arial"/>
              <a:buChar char="•"/>
            </a:pPr>
            <a:endParaRPr lang="en-US" sz="1000" dirty="0" smtClean="0"/>
          </a:p>
          <a:p>
            <a:pPr>
              <a:buSzPct val="110000"/>
            </a:pPr>
            <a:endParaRPr lang="en-US" sz="1000" dirty="0"/>
          </a:p>
          <a:p>
            <a:pPr marL="285750" indent="-285750">
              <a:buSzPct val="110000"/>
              <a:buFont typeface="Arial"/>
              <a:buChar char="•"/>
            </a:pPr>
            <a:endParaRPr lang="en-US" sz="1000" dirty="0" smtClean="0"/>
          </a:p>
        </p:txBody>
      </p:sp>
    </p:spTree>
    <p:extLst>
      <p:ext uri="{BB962C8B-B14F-4D97-AF65-F5344CB8AC3E}">
        <p14:creationId xmlns:p14="http://schemas.microsoft.com/office/powerpoint/2010/main" val="345535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2412566" y="269875"/>
            <a:ext cx="4060126"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Provable Guarantees</a:t>
            </a:r>
            <a:endParaRPr lang="en-US" altLang="zh-CN" sz="3200" dirty="0">
              <a:solidFill>
                <a:srgbClr val="669900"/>
              </a:solidFill>
              <a:latin typeface="Microsoft Sans Serif" charset="0"/>
            </a:endParaRPr>
          </a:p>
        </p:txBody>
      </p:sp>
      <p:sp>
        <p:nvSpPr>
          <p:cNvPr id="7" name="TextBox 6"/>
          <p:cNvSpPr txBox="1"/>
          <p:nvPr/>
        </p:nvSpPr>
        <p:spPr>
          <a:xfrm>
            <a:off x="644418" y="1065399"/>
            <a:ext cx="7970763" cy="2831544"/>
          </a:xfrm>
          <a:prstGeom prst="rect">
            <a:avLst/>
          </a:prstGeom>
          <a:noFill/>
        </p:spPr>
        <p:txBody>
          <a:bodyPr wrap="square" rtlCol="0" anchor="ctr">
            <a:spAutoFit/>
          </a:bodyPr>
          <a:lstStyle/>
          <a:p>
            <a:pPr marL="285750" indent="-285750">
              <a:buSzPct val="110000"/>
              <a:buFont typeface="Arial"/>
              <a:buChar char="•"/>
            </a:pPr>
            <a:r>
              <a:rPr lang="en-US" sz="2800" dirty="0" err="1" smtClean="0"/>
              <a:t>SRaaS</a:t>
            </a:r>
            <a:r>
              <a:rPr lang="en-US" sz="2800" dirty="0" smtClean="0"/>
              <a:t> can bound each user’s loss within </a:t>
            </a:r>
            <a:r>
              <a:rPr lang="en-US" sz="2800" b="1" i="1" dirty="0" smtClean="0"/>
              <a:t>O(M)</a:t>
            </a:r>
            <a:r>
              <a:rPr lang="en-US" sz="2800" dirty="0" smtClean="0"/>
              <a:t> :</a:t>
            </a:r>
          </a:p>
          <a:p>
            <a:pPr marL="800100" lvl="1" indent="-342900">
              <a:buSzPct val="110000"/>
              <a:buFontTx/>
              <a:buChar char="-"/>
            </a:pPr>
            <a:r>
              <a:rPr lang="en-US" sz="2400" dirty="0" smtClean="0"/>
              <a:t>User’s loss means the total number of unwanted consumed resources</a:t>
            </a:r>
          </a:p>
          <a:p>
            <a:pPr marL="800100" lvl="1" indent="-342900">
              <a:buSzPct val="110000"/>
              <a:buFontTx/>
              <a:buChar char="-"/>
            </a:pPr>
            <a:r>
              <a:rPr lang="en-US" sz="2400" dirty="0" smtClean="0"/>
              <a:t>M is the number of implicit similarity cliques that publish a significant portion of correct tags</a:t>
            </a:r>
          </a:p>
          <a:p>
            <a:pPr marL="800100" lvl="1" indent="-342900">
              <a:buSzPct val="110000"/>
              <a:buFontTx/>
              <a:buChar char="-"/>
            </a:pPr>
            <a:r>
              <a:rPr lang="en-US" sz="2400" dirty="0" smtClean="0"/>
              <a:t>M is relatively small in practice (10 - 50)</a:t>
            </a:r>
          </a:p>
          <a:p>
            <a:pPr marL="285750" indent="-285750">
              <a:buSzPct val="110000"/>
              <a:buFont typeface="Arial"/>
              <a:buChar char="•"/>
            </a:pPr>
            <a:endParaRPr lang="en-US" sz="1000" dirty="0" smtClean="0"/>
          </a:p>
          <a:p>
            <a:pPr>
              <a:buSzPct val="110000"/>
            </a:pPr>
            <a:endParaRPr lang="en-US" sz="1000" dirty="0"/>
          </a:p>
          <a:p>
            <a:pPr marL="285750" indent="-285750">
              <a:buSzPct val="110000"/>
              <a:buFont typeface="Arial"/>
              <a:buChar char="•"/>
            </a:pPr>
            <a:endParaRPr lang="en-US" sz="1000" dirty="0" smtClean="0"/>
          </a:p>
        </p:txBody>
      </p:sp>
      <p:sp>
        <p:nvSpPr>
          <p:cNvPr id="3" name="TextBox 2"/>
          <p:cNvSpPr txBox="1"/>
          <p:nvPr/>
        </p:nvSpPr>
        <p:spPr>
          <a:xfrm>
            <a:off x="5628429" y="4508066"/>
            <a:ext cx="2883877" cy="769441"/>
          </a:xfrm>
          <a:prstGeom prst="rect">
            <a:avLst/>
          </a:prstGeom>
          <a:noFill/>
        </p:spPr>
        <p:txBody>
          <a:bodyPr wrap="square" rtlCol="0">
            <a:spAutoFit/>
          </a:bodyPr>
          <a:lstStyle/>
          <a:p>
            <a:r>
              <a:rPr lang="en-US" sz="2200" dirty="0" smtClean="0"/>
              <a:t>Please see our paper for more details …</a:t>
            </a:r>
            <a:endParaRPr lang="en-US" sz="2200" dirty="0"/>
          </a:p>
        </p:txBody>
      </p:sp>
      <p:pic>
        <p:nvPicPr>
          <p:cNvPr id="2" name="图片 1"/>
          <p:cNvPicPr>
            <a:picLocks noChangeAspect="1"/>
          </p:cNvPicPr>
          <p:nvPr/>
        </p:nvPicPr>
        <p:blipFill>
          <a:blip r:embed="rId3"/>
          <a:stretch>
            <a:fillRect/>
          </a:stretch>
        </p:blipFill>
        <p:spPr>
          <a:xfrm>
            <a:off x="1282875" y="3620154"/>
            <a:ext cx="4098182" cy="2753592"/>
          </a:xfrm>
          <a:prstGeom prst="rect">
            <a:avLst/>
          </a:prstGeom>
        </p:spPr>
      </p:pic>
      <p:sp>
        <p:nvSpPr>
          <p:cNvPr id="8" name="矩形 7"/>
          <p:cNvSpPr/>
          <p:nvPr/>
        </p:nvSpPr>
        <p:spPr>
          <a:xfrm>
            <a:off x="1377244" y="4715418"/>
            <a:ext cx="3928533" cy="426671"/>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0978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90800" y="1814513"/>
            <a:ext cx="54864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zh-CN" sz="2400" dirty="0" smtClean="0">
                <a:latin typeface="Microsoft Sans Serif" charset="0"/>
              </a:rPr>
              <a:t>Insights from measurement results</a:t>
            </a:r>
          </a:p>
          <a:p>
            <a:endParaRPr lang="en-US" altLang="zh-CN" sz="2400" dirty="0" smtClean="0">
              <a:solidFill>
                <a:srgbClr val="0000CC"/>
              </a:solidFill>
              <a:latin typeface="Microsoft Sans Serif" charset="0"/>
            </a:endParaRPr>
          </a:p>
          <a:p>
            <a:pPr>
              <a:lnSpc>
                <a:spcPct val="150000"/>
              </a:lnSpc>
            </a:pPr>
            <a:endParaRPr lang="en-US" altLang="zh-CN" sz="2800" dirty="0">
              <a:latin typeface="Microsoft Sans Serif" charset="0"/>
            </a:endParaRPr>
          </a:p>
          <a:p>
            <a:r>
              <a:rPr lang="en-US" altLang="zh-CN" sz="2400" dirty="0" err="1" smtClean="0">
                <a:latin typeface="Microsoft Sans Serif" charset="0"/>
              </a:rPr>
              <a:t>SRaaS</a:t>
            </a:r>
            <a:r>
              <a:rPr lang="en-US" altLang="zh-CN" sz="2400" dirty="0" smtClean="0">
                <a:latin typeface="Microsoft Sans Serif" charset="0"/>
              </a:rPr>
              <a:t> system design</a:t>
            </a:r>
          </a:p>
          <a:p>
            <a:endParaRPr lang="en-US" altLang="zh-CN" sz="2400" dirty="0">
              <a:solidFill>
                <a:schemeClr val="bg2"/>
              </a:solidFill>
              <a:latin typeface="Microsoft Sans Serif" charset="0"/>
            </a:endParaRPr>
          </a:p>
          <a:p>
            <a:pPr>
              <a:lnSpc>
                <a:spcPct val="150000"/>
              </a:lnSpc>
            </a:pPr>
            <a:endParaRPr lang="en-US" altLang="zh-CN" sz="2800" dirty="0">
              <a:solidFill>
                <a:schemeClr val="bg2"/>
              </a:solidFill>
              <a:latin typeface="Microsoft Sans Serif" charset="0"/>
            </a:endParaRPr>
          </a:p>
          <a:p>
            <a:pPr>
              <a:lnSpc>
                <a:spcPct val="150000"/>
              </a:lnSpc>
            </a:pPr>
            <a:r>
              <a:rPr lang="en-US" altLang="zh-CN" sz="2400" dirty="0" smtClean="0">
                <a:solidFill>
                  <a:srgbClr val="3366FF"/>
                </a:solidFill>
                <a:latin typeface="Microsoft Sans Serif" charset="0"/>
              </a:rPr>
              <a:t>Evaluation</a:t>
            </a:r>
            <a:endParaRPr lang="en-US" altLang="zh-CN" sz="2400" dirty="0">
              <a:solidFill>
                <a:srgbClr val="3366FF"/>
              </a:solidFill>
              <a:latin typeface="Microsoft Sans Serif" charset="0"/>
            </a:endParaRPr>
          </a:p>
          <a:p>
            <a:endParaRPr lang="en-US" altLang="zh-CN" sz="2400" b="0" dirty="0">
              <a:latin typeface="Verdana" charset="0"/>
            </a:endParaRPr>
          </a:p>
        </p:txBody>
      </p:sp>
      <p:sp>
        <p:nvSpPr>
          <p:cNvPr id="62467" name="AutoShape 3"/>
          <p:cNvSpPr>
            <a:spLocks noChangeArrowheads="1"/>
          </p:cNvSpPr>
          <p:nvPr/>
        </p:nvSpPr>
        <p:spPr bwMode="auto">
          <a:xfrm>
            <a:off x="1143000" y="1728917"/>
            <a:ext cx="763588" cy="685800"/>
          </a:xfrm>
          <a:prstGeom prst="roundRect">
            <a:avLst>
              <a:gd name="adj" fmla="val 16667"/>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a:latin typeface="Verdana" charset="0"/>
              </a:rPr>
              <a:t>I</a:t>
            </a:r>
          </a:p>
        </p:txBody>
      </p:sp>
      <p:sp>
        <p:nvSpPr>
          <p:cNvPr id="62468" name="AutoShape 4"/>
          <p:cNvSpPr>
            <a:spLocks noChangeArrowheads="1"/>
          </p:cNvSpPr>
          <p:nvPr/>
        </p:nvSpPr>
        <p:spPr bwMode="auto">
          <a:xfrm>
            <a:off x="1143000" y="3143324"/>
            <a:ext cx="763588" cy="685800"/>
          </a:xfrm>
          <a:prstGeom prst="roundRect">
            <a:avLst>
              <a:gd name="adj" fmla="val 16667"/>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dirty="0">
                <a:solidFill>
                  <a:srgbClr val="000000"/>
                </a:solidFill>
                <a:latin typeface="Verdana" charset="0"/>
              </a:rPr>
              <a:t>II</a:t>
            </a:r>
          </a:p>
        </p:txBody>
      </p:sp>
      <p:sp>
        <p:nvSpPr>
          <p:cNvPr id="62469" name="AutoShape 5"/>
          <p:cNvSpPr>
            <a:spLocks noChangeArrowheads="1"/>
          </p:cNvSpPr>
          <p:nvPr/>
        </p:nvSpPr>
        <p:spPr bwMode="auto">
          <a:xfrm>
            <a:off x="1143000" y="4586269"/>
            <a:ext cx="762000" cy="685800"/>
          </a:xfrm>
          <a:prstGeom prst="roundRect">
            <a:avLst>
              <a:gd name="adj" fmla="val 16667"/>
            </a:avLst>
          </a:prstGeom>
          <a:noFill/>
          <a:ln w="57150">
            <a:solidFill>
              <a:srgbClr val="3366FF"/>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2800" dirty="0">
                <a:solidFill>
                  <a:srgbClr val="3366FF"/>
                </a:solidFill>
                <a:latin typeface="Verdana" charset="0"/>
              </a:rPr>
              <a:t>III</a:t>
            </a:r>
          </a:p>
        </p:txBody>
      </p:sp>
      <p:sp>
        <p:nvSpPr>
          <p:cNvPr id="62470" name="Rectangle 6"/>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1" name="Text Box 7"/>
          <p:cNvSpPr txBox="1">
            <a:spLocks noChangeArrowheads="1"/>
          </p:cNvSpPr>
          <p:nvPr/>
        </p:nvSpPr>
        <p:spPr bwMode="auto">
          <a:xfrm>
            <a:off x="3463925" y="269875"/>
            <a:ext cx="195103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Roadmap</a:t>
            </a:r>
          </a:p>
        </p:txBody>
      </p:sp>
    </p:spTree>
    <p:extLst>
      <p:ext uri="{BB962C8B-B14F-4D97-AF65-F5344CB8AC3E}">
        <p14:creationId xmlns:p14="http://schemas.microsoft.com/office/powerpoint/2010/main" val="3993352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2682675" y="269875"/>
            <a:ext cx="3519914"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Evaluation Outline</a:t>
            </a:r>
            <a:endParaRPr lang="en-US" altLang="zh-CN" sz="3200" dirty="0">
              <a:solidFill>
                <a:srgbClr val="669900"/>
              </a:solidFill>
              <a:latin typeface="Microsoft Sans Serif" charset="0"/>
            </a:endParaRPr>
          </a:p>
        </p:txBody>
      </p:sp>
      <p:sp>
        <p:nvSpPr>
          <p:cNvPr id="7" name="TextBox 6"/>
          <p:cNvSpPr txBox="1"/>
          <p:nvPr/>
        </p:nvSpPr>
        <p:spPr>
          <a:xfrm>
            <a:off x="685800" y="1258133"/>
            <a:ext cx="7970763" cy="1692771"/>
          </a:xfrm>
          <a:prstGeom prst="rect">
            <a:avLst/>
          </a:prstGeom>
          <a:noFill/>
        </p:spPr>
        <p:txBody>
          <a:bodyPr wrap="square" rtlCol="0" anchor="ctr">
            <a:spAutoFit/>
          </a:bodyPr>
          <a:lstStyle/>
          <a:p>
            <a:pPr marL="285750" indent="-285750">
              <a:buSzPct val="110000"/>
              <a:buFont typeface="Arial"/>
              <a:buChar char="•"/>
            </a:pPr>
            <a:r>
              <a:rPr lang="en-US" sz="2800" dirty="0" smtClean="0"/>
              <a:t>Compared </a:t>
            </a:r>
            <a:r>
              <a:rPr lang="en-US" sz="2800" dirty="0" err="1" smtClean="0"/>
              <a:t>SRaaS</a:t>
            </a:r>
            <a:r>
              <a:rPr lang="en-US" sz="2800" dirty="0" smtClean="0"/>
              <a:t> with the state-of-the-art solutions </a:t>
            </a:r>
          </a:p>
          <a:p>
            <a:pPr marL="285750" indent="-285750">
              <a:buSzPct val="110000"/>
              <a:buFont typeface="Arial"/>
              <a:buChar char="•"/>
            </a:pPr>
            <a:r>
              <a:rPr lang="en-US" altLang="zh-CN" sz="2800" dirty="0" smtClean="0">
                <a:solidFill>
                  <a:schemeClr val="bg1">
                    <a:lumMod val="65000"/>
                  </a:schemeClr>
                </a:solidFill>
              </a:rPr>
              <a:t>Evaluated </a:t>
            </a:r>
            <a:r>
              <a:rPr lang="en-US" altLang="zh-CN" sz="2800" dirty="0">
                <a:solidFill>
                  <a:schemeClr val="bg1">
                    <a:lumMod val="65000"/>
                  </a:schemeClr>
                </a:solidFill>
              </a:rPr>
              <a:t>the impact of different α and </a:t>
            </a:r>
            <a:r>
              <a:rPr lang="en-US" altLang="zh-CN" sz="2800" dirty="0" smtClean="0">
                <a:solidFill>
                  <a:schemeClr val="bg1">
                    <a:lumMod val="65000"/>
                  </a:schemeClr>
                </a:solidFill>
              </a:rPr>
              <a:t>β</a:t>
            </a:r>
          </a:p>
          <a:p>
            <a:pPr marL="285750" indent="-285750">
              <a:buSzPct val="110000"/>
              <a:buFont typeface="Arial"/>
              <a:buChar char="•"/>
            </a:pPr>
            <a:r>
              <a:rPr lang="en-US" altLang="zh-CN" sz="2800" dirty="0">
                <a:solidFill>
                  <a:srgbClr val="A6A6A6"/>
                </a:solidFill>
              </a:rPr>
              <a:t>Measured additional overhead introduced by </a:t>
            </a:r>
            <a:r>
              <a:rPr lang="en-US" altLang="zh-CN" sz="2800" dirty="0" err="1" smtClean="0">
                <a:solidFill>
                  <a:srgbClr val="A6A6A6"/>
                </a:solidFill>
              </a:rPr>
              <a:t>SRaaS</a:t>
            </a:r>
            <a:endParaRPr lang="en-US" sz="2800" dirty="0" smtClean="0"/>
          </a:p>
          <a:p>
            <a:pPr marL="285750" indent="-285750">
              <a:buSzPct val="110000"/>
              <a:buFont typeface="Arial"/>
              <a:buChar char="•"/>
            </a:pPr>
            <a:endParaRPr lang="en-US" sz="1000" dirty="0"/>
          </a:p>
          <a:p>
            <a:pPr marL="285750" indent="-285750">
              <a:buSzPct val="110000"/>
              <a:buFont typeface="Arial"/>
              <a:buChar char="•"/>
            </a:pPr>
            <a:endParaRPr lang="en-US" sz="1000" dirty="0" smtClean="0"/>
          </a:p>
        </p:txBody>
      </p:sp>
      <p:sp>
        <p:nvSpPr>
          <p:cNvPr id="8" name="TextBox 5"/>
          <p:cNvSpPr txBox="1"/>
          <p:nvPr/>
        </p:nvSpPr>
        <p:spPr>
          <a:xfrm>
            <a:off x="1049666" y="3122640"/>
            <a:ext cx="6713753" cy="295465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indent="-285750">
              <a:buSzPct val="110000"/>
              <a:buFont typeface="Arial"/>
              <a:buChar char="•"/>
            </a:pPr>
            <a:r>
              <a:rPr lang="en-US" sz="2800" dirty="0" smtClean="0">
                <a:solidFill>
                  <a:srgbClr val="0000FF"/>
                </a:solidFill>
              </a:rPr>
              <a:t>Dataset: A spam-intensive dataset</a:t>
            </a:r>
          </a:p>
          <a:p>
            <a:pPr marL="285750" indent="-285750">
              <a:buSzPct val="110000"/>
              <a:buFont typeface="Arial"/>
              <a:buChar char="•"/>
            </a:pPr>
            <a:endParaRPr lang="en-US" sz="2800" dirty="0">
              <a:solidFill>
                <a:srgbClr val="0000FF"/>
              </a:solidFill>
            </a:endParaRPr>
          </a:p>
          <a:p>
            <a:pPr marL="285750" indent="-285750">
              <a:buSzPct val="110000"/>
              <a:buFont typeface="Arial"/>
              <a:buChar char="•"/>
            </a:pPr>
            <a:endParaRPr lang="en-US" sz="1000" dirty="0" smtClean="0"/>
          </a:p>
          <a:p>
            <a:pPr marL="285750" indent="-285750">
              <a:buSzPct val="110000"/>
              <a:buFont typeface="Arial"/>
              <a:buChar char="•"/>
            </a:pPr>
            <a:endParaRPr lang="en-US" sz="1000" dirty="0"/>
          </a:p>
          <a:p>
            <a:pPr marL="285750" indent="-285750">
              <a:buSzPct val="110000"/>
              <a:buFont typeface="Arial"/>
              <a:buChar char="•"/>
            </a:pPr>
            <a:endParaRPr lang="en-US" sz="1000" dirty="0" smtClean="0"/>
          </a:p>
          <a:p>
            <a:pPr marL="285750" indent="-285750">
              <a:buSzPct val="110000"/>
              <a:buFont typeface="Arial"/>
              <a:buChar char="•"/>
            </a:pPr>
            <a:r>
              <a:rPr lang="en-US" sz="2800" dirty="0" smtClean="0">
                <a:solidFill>
                  <a:srgbClr val="FFFFFF"/>
                </a:solidFill>
              </a:rPr>
              <a:t>Three types of attacks</a:t>
            </a:r>
          </a:p>
          <a:p>
            <a:pPr marL="800100" lvl="1" indent="-342900">
              <a:buSzPct val="110000"/>
              <a:buFontTx/>
              <a:buChar char="-"/>
            </a:pPr>
            <a:r>
              <a:rPr lang="en-US" sz="2400" dirty="0" smtClean="0">
                <a:solidFill>
                  <a:srgbClr val="FFFFFF"/>
                </a:solidFill>
              </a:rPr>
              <a:t>Random spam attack</a:t>
            </a:r>
          </a:p>
          <a:p>
            <a:pPr marL="800100" lvl="1" indent="-342900">
              <a:buSzPct val="110000"/>
              <a:buFontTx/>
              <a:buChar char="-"/>
            </a:pPr>
            <a:r>
              <a:rPr lang="en-US" sz="2400" dirty="0" smtClean="0">
                <a:solidFill>
                  <a:srgbClr val="FFFFFF"/>
                </a:solidFill>
              </a:rPr>
              <a:t>Collusive attack</a:t>
            </a:r>
          </a:p>
          <a:p>
            <a:pPr marL="800100" lvl="1" indent="-342900">
              <a:buSzPct val="110000"/>
              <a:buFontTx/>
              <a:buChar char="-"/>
            </a:pPr>
            <a:r>
              <a:rPr lang="en-US" sz="2400" dirty="0" smtClean="0">
                <a:solidFill>
                  <a:srgbClr val="FFFFFF"/>
                </a:solidFill>
              </a:rPr>
              <a:t>Tricky attack</a:t>
            </a:r>
          </a:p>
        </p:txBody>
      </p:sp>
      <p:sp>
        <p:nvSpPr>
          <p:cNvPr id="9" name="TextBox 1"/>
          <p:cNvSpPr txBox="1"/>
          <p:nvPr/>
        </p:nvSpPr>
        <p:spPr>
          <a:xfrm>
            <a:off x="2477477" y="3644393"/>
            <a:ext cx="5621867" cy="492443"/>
          </a:xfrm>
          <a:prstGeom prst="rect">
            <a:avLst/>
          </a:prstGeom>
          <a:noFill/>
        </p:spPr>
        <p:txBody>
          <a:bodyPr wrap="square" rtlCol="0">
            <a:spAutoFit/>
          </a:bodyPr>
          <a:lstStyle/>
          <a:p>
            <a:r>
              <a:rPr lang="en-US" sz="2600" dirty="0" smtClean="0">
                <a:solidFill>
                  <a:srgbClr val="0000FF"/>
                </a:solidFill>
              </a:rPr>
              <a:t>https:</a:t>
            </a:r>
            <a:r>
              <a:rPr lang="en-US" sz="2600" dirty="0">
                <a:solidFill>
                  <a:srgbClr val="0000FF"/>
                </a:solidFill>
              </a:rPr>
              <a:t>//</a:t>
            </a:r>
            <a:r>
              <a:rPr lang="en-US" sz="2600" dirty="0" err="1">
                <a:solidFill>
                  <a:srgbClr val="0000FF"/>
                </a:solidFill>
              </a:rPr>
              <a:t>goo.gl</a:t>
            </a:r>
            <a:r>
              <a:rPr lang="en-US" sz="2600" dirty="0">
                <a:solidFill>
                  <a:srgbClr val="0000FF"/>
                </a:solidFill>
              </a:rPr>
              <a:t>/XFvTH3</a:t>
            </a:r>
          </a:p>
        </p:txBody>
      </p:sp>
      <p:sp>
        <p:nvSpPr>
          <p:cNvPr id="2" name="矩形 1"/>
          <p:cNvSpPr/>
          <p:nvPr/>
        </p:nvSpPr>
        <p:spPr>
          <a:xfrm>
            <a:off x="1121844" y="4594269"/>
            <a:ext cx="6641575" cy="1323439"/>
          </a:xfrm>
          <a:prstGeom prst="rect">
            <a:avLst/>
          </a:prstGeom>
        </p:spPr>
        <p:txBody>
          <a:bodyPr wrap="square">
            <a:spAutoFit/>
          </a:bodyPr>
          <a:lstStyle/>
          <a:p>
            <a:r>
              <a:rPr lang="en-US" altLang="zh-CN" sz="2000" dirty="0" smtClean="0">
                <a:solidFill>
                  <a:srgbClr val="0070C0"/>
                </a:solidFill>
              </a:rPr>
              <a:t>C</a:t>
            </a:r>
            <a:r>
              <a:rPr lang="zh-CN" altLang="en-US" sz="2000" dirty="0" smtClean="0">
                <a:solidFill>
                  <a:srgbClr val="0070C0"/>
                </a:solidFill>
              </a:rPr>
              <a:t>onsist</a:t>
            </a:r>
            <a:r>
              <a:rPr lang="en-US" altLang="zh-CN" sz="2000" dirty="0" err="1" smtClean="0">
                <a:solidFill>
                  <a:srgbClr val="0070C0"/>
                </a:solidFill>
              </a:rPr>
              <a:t>ing</a:t>
            </a:r>
            <a:r>
              <a:rPr lang="zh-CN" altLang="en-US" sz="2000" dirty="0" smtClean="0">
                <a:solidFill>
                  <a:srgbClr val="0070C0"/>
                </a:solidFill>
              </a:rPr>
              <a:t> </a:t>
            </a:r>
            <a:r>
              <a:rPr lang="zh-CN" altLang="en-US" sz="2000" dirty="0">
                <a:solidFill>
                  <a:srgbClr val="0070C0"/>
                </a:solidFill>
              </a:rPr>
              <a:t>of </a:t>
            </a:r>
            <a:r>
              <a:rPr lang="zh-CN" altLang="en-US" sz="2000" dirty="0" smtClean="0">
                <a:solidFill>
                  <a:srgbClr val="0070C0"/>
                </a:solidFill>
              </a:rPr>
              <a:t>32</a:t>
            </a:r>
            <a:r>
              <a:rPr lang="en-US" altLang="zh-CN" sz="2000" dirty="0" smtClean="0">
                <a:solidFill>
                  <a:srgbClr val="0070C0"/>
                </a:solidFill>
              </a:rPr>
              <a:t>K</a:t>
            </a:r>
            <a:r>
              <a:rPr lang="zh-CN" altLang="en-US" sz="2000" dirty="0" smtClean="0">
                <a:solidFill>
                  <a:srgbClr val="0070C0"/>
                </a:solidFill>
              </a:rPr>
              <a:t> users who </a:t>
            </a:r>
            <a:r>
              <a:rPr lang="zh-CN" altLang="en-US" sz="2000" dirty="0">
                <a:solidFill>
                  <a:srgbClr val="0070C0"/>
                </a:solidFill>
              </a:rPr>
              <a:t>have been manually labeled either as honest users (</a:t>
            </a:r>
            <a:r>
              <a:rPr lang="zh-CN" altLang="en-US" sz="2000" dirty="0" smtClean="0">
                <a:solidFill>
                  <a:srgbClr val="0070C0"/>
                </a:solidFill>
              </a:rPr>
              <a:t>10</a:t>
            </a:r>
            <a:r>
              <a:rPr lang="en-US" altLang="zh-CN" sz="2000" dirty="0" smtClean="0">
                <a:solidFill>
                  <a:srgbClr val="0070C0"/>
                </a:solidFill>
              </a:rPr>
              <a:t>K</a:t>
            </a:r>
            <a:r>
              <a:rPr lang="zh-CN" altLang="en-US" sz="2000" dirty="0" smtClean="0">
                <a:solidFill>
                  <a:srgbClr val="0070C0"/>
                </a:solidFill>
              </a:rPr>
              <a:t>) or </a:t>
            </a:r>
            <a:r>
              <a:rPr lang="zh-CN" altLang="en-US" sz="2000" dirty="0">
                <a:solidFill>
                  <a:srgbClr val="0070C0"/>
                </a:solidFill>
              </a:rPr>
              <a:t>spam attackers (</a:t>
            </a:r>
            <a:r>
              <a:rPr lang="zh-CN" altLang="en-US" sz="2000" dirty="0" smtClean="0">
                <a:solidFill>
                  <a:srgbClr val="0070C0"/>
                </a:solidFill>
              </a:rPr>
              <a:t>22</a:t>
            </a:r>
            <a:r>
              <a:rPr lang="en-US" altLang="zh-CN" sz="2000" dirty="0" smtClean="0">
                <a:solidFill>
                  <a:srgbClr val="0070C0"/>
                </a:solidFill>
              </a:rPr>
              <a:t>K</a:t>
            </a:r>
            <a:r>
              <a:rPr lang="zh-CN" altLang="en-US" sz="2000" dirty="0" smtClean="0">
                <a:solidFill>
                  <a:srgbClr val="0070C0"/>
                </a:solidFill>
              </a:rPr>
              <a:t>). </a:t>
            </a:r>
            <a:endParaRPr lang="en-US" altLang="zh-CN" sz="2000" dirty="0" smtClean="0">
              <a:solidFill>
                <a:srgbClr val="0070C0"/>
              </a:solidFill>
            </a:endParaRPr>
          </a:p>
          <a:p>
            <a:r>
              <a:rPr lang="zh-CN" altLang="en-US" sz="2000" dirty="0" smtClean="0">
                <a:solidFill>
                  <a:srgbClr val="0070C0"/>
                </a:solidFill>
              </a:rPr>
              <a:t>There </a:t>
            </a:r>
            <a:r>
              <a:rPr lang="zh-CN" altLang="en-US" sz="2000" dirty="0">
                <a:solidFill>
                  <a:srgbClr val="0070C0"/>
                </a:solidFill>
              </a:rPr>
              <a:t>are </a:t>
            </a:r>
            <a:r>
              <a:rPr lang="zh-CN" altLang="en-US" sz="2000" dirty="0" smtClean="0">
                <a:solidFill>
                  <a:srgbClr val="0070C0"/>
                </a:solidFill>
              </a:rPr>
              <a:t>2</a:t>
            </a:r>
            <a:r>
              <a:rPr lang="en-US" altLang="zh-CN" sz="2000" dirty="0" smtClean="0">
                <a:solidFill>
                  <a:srgbClr val="0070C0"/>
                </a:solidFill>
              </a:rPr>
              <a:t>.</a:t>
            </a:r>
            <a:r>
              <a:rPr lang="en-US" altLang="zh-CN" sz="2000" dirty="0">
                <a:solidFill>
                  <a:srgbClr val="0070C0"/>
                </a:solidFill>
              </a:rPr>
              <a:t>5</a:t>
            </a:r>
            <a:r>
              <a:rPr lang="en-US" altLang="zh-CN" sz="2000" dirty="0" smtClean="0">
                <a:solidFill>
                  <a:srgbClr val="0070C0"/>
                </a:solidFill>
              </a:rPr>
              <a:t>M</a:t>
            </a:r>
            <a:r>
              <a:rPr lang="zh-CN" altLang="en-US" sz="2000" dirty="0" smtClean="0">
                <a:solidFill>
                  <a:srgbClr val="0070C0"/>
                </a:solidFill>
              </a:rPr>
              <a:t> </a:t>
            </a:r>
            <a:r>
              <a:rPr lang="zh-CN" altLang="en-US" sz="2000" dirty="0">
                <a:solidFill>
                  <a:srgbClr val="0070C0"/>
                </a:solidFill>
              </a:rPr>
              <a:t>resources </a:t>
            </a:r>
            <a:r>
              <a:rPr lang="zh-CN" altLang="en-US" sz="2000" dirty="0" smtClean="0">
                <a:solidFill>
                  <a:srgbClr val="0070C0"/>
                </a:solidFill>
              </a:rPr>
              <a:t>and 14</a:t>
            </a:r>
            <a:r>
              <a:rPr lang="en-US" altLang="zh-CN" sz="2000" dirty="0" smtClean="0">
                <a:solidFill>
                  <a:srgbClr val="0070C0"/>
                </a:solidFill>
              </a:rPr>
              <a:t>M</a:t>
            </a:r>
            <a:r>
              <a:rPr lang="zh-CN" altLang="en-US" sz="2000" dirty="0" smtClean="0">
                <a:solidFill>
                  <a:srgbClr val="0070C0"/>
                </a:solidFill>
              </a:rPr>
              <a:t> annotations, </a:t>
            </a:r>
            <a:r>
              <a:rPr lang="en-US" altLang="zh-CN" sz="2000" dirty="0" smtClean="0">
                <a:solidFill>
                  <a:srgbClr val="0070C0"/>
                </a:solidFill>
              </a:rPr>
              <a:t>among which</a:t>
            </a:r>
            <a:r>
              <a:rPr lang="zh-CN" altLang="en-US" sz="2000" dirty="0" smtClean="0">
                <a:solidFill>
                  <a:srgbClr val="0070C0"/>
                </a:solidFill>
              </a:rPr>
              <a:t> there </a:t>
            </a:r>
            <a:r>
              <a:rPr lang="zh-CN" altLang="en-US" sz="2000" dirty="0">
                <a:solidFill>
                  <a:srgbClr val="0070C0"/>
                </a:solidFill>
              </a:rPr>
              <a:t>are </a:t>
            </a:r>
            <a:r>
              <a:rPr lang="zh-CN" altLang="en-US" sz="2000" dirty="0" smtClean="0">
                <a:solidFill>
                  <a:srgbClr val="0070C0"/>
                </a:solidFill>
              </a:rPr>
              <a:t>13</a:t>
            </a:r>
            <a:r>
              <a:rPr lang="en-US" altLang="zh-CN" sz="2000" dirty="0" smtClean="0">
                <a:solidFill>
                  <a:srgbClr val="0070C0"/>
                </a:solidFill>
              </a:rPr>
              <a:t>M</a:t>
            </a:r>
            <a:r>
              <a:rPr lang="zh-CN" altLang="en-US" sz="2000" dirty="0" smtClean="0">
                <a:solidFill>
                  <a:srgbClr val="0070C0"/>
                </a:solidFill>
              </a:rPr>
              <a:t> </a:t>
            </a:r>
            <a:r>
              <a:rPr lang="zh-CN" altLang="en-US" sz="2000" dirty="0">
                <a:solidFill>
                  <a:srgbClr val="0070C0"/>
                </a:solidFill>
              </a:rPr>
              <a:t>incorrect or misleading annotations.</a:t>
            </a:r>
          </a:p>
        </p:txBody>
      </p:sp>
    </p:spTree>
    <p:extLst>
      <p:ext uri="{BB962C8B-B14F-4D97-AF65-F5344CB8AC3E}">
        <p14:creationId xmlns:p14="http://schemas.microsoft.com/office/powerpoint/2010/main" val="3640117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2798994" y="269875"/>
            <a:ext cx="328727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Evaluation Setup</a:t>
            </a:r>
            <a:endParaRPr lang="en-US" altLang="zh-CN" sz="3200" dirty="0">
              <a:solidFill>
                <a:srgbClr val="669900"/>
              </a:solidFill>
              <a:latin typeface="Microsoft Sans Serif" charset="0"/>
            </a:endParaRPr>
          </a:p>
        </p:txBody>
      </p:sp>
      <p:sp>
        <p:nvSpPr>
          <p:cNvPr id="6" name="TextBox 5"/>
          <p:cNvSpPr txBox="1"/>
          <p:nvPr/>
        </p:nvSpPr>
        <p:spPr>
          <a:xfrm>
            <a:off x="581114" y="1313021"/>
            <a:ext cx="7175970" cy="4001095"/>
          </a:xfrm>
          <a:prstGeom prst="rect">
            <a:avLst/>
          </a:prstGeom>
          <a:noFill/>
        </p:spPr>
        <p:txBody>
          <a:bodyPr wrap="square" rtlCol="0" anchor="ctr">
            <a:spAutoFit/>
          </a:bodyPr>
          <a:lstStyle/>
          <a:p>
            <a:pPr marL="285750" indent="-285750">
              <a:buSzPct val="110000"/>
              <a:buFont typeface="Arial"/>
              <a:buChar char="•"/>
            </a:pPr>
            <a:r>
              <a:rPr lang="en-US" sz="2800" dirty="0" smtClean="0"/>
              <a:t>Four counterpart solutions</a:t>
            </a:r>
          </a:p>
          <a:p>
            <a:pPr marL="800100" lvl="1" indent="-342900">
              <a:buSzPct val="110000"/>
              <a:buFontTx/>
              <a:buChar char="-"/>
            </a:pPr>
            <a:r>
              <a:rPr lang="en-US" sz="2400" dirty="0" smtClean="0"/>
              <a:t>Boolean scheme (dynamic assessment)</a:t>
            </a:r>
          </a:p>
          <a:p>
            <a:pPr marL="800100" lvl="1" indent="-342900">
              <a:buSzPct val="110000"/>
              <a:buFontTx/>
              <a:buChar char="-"/>
            </a:pPr>
            <a:r>
              <a:rPr lang="en-US" sz="2400" dirty="0" smtClean="0"/>
              <a:t>Occurrence scheme (dynamic assessment)</a:t>
            </a:r>
          </a:p>
          <a:p>
            <a:pPr marL="800100" lvl="1" indent="-342900">
              <a:buSzPct val="110000"/>
              <a:buFontTx/>
              <a:buChar char="-"/>
            </a:pPr>
            <a:r>
              <a:rPr lang="en-US" sz="2400" dirty="0" smtClean="0"/>
              <a:t>Coincidence scheme (dynamic assessment)</a:t>
            </a:r>
          </a:p>
          <a:p>
            <a:pPr marL="800100" lvl="1" indent="-342900">
              <a:buSzPct val="110000"/>
              <a:buFontTx/>
              <a:buChar char="-"/>
            </a:pPr>
            <a:r>
              <a:rPr lang="en-US" sz="2400" dirty="0" smtClean="0"/>
              <a:t>Static detection solution: </a:t>
            </a:r>
            <a:r>
              <a:rPr lang="en-US" sz="2400" dirty="0" err="1" smtClean="0"/>
              <a:t>SpamDetector</a:t>
            </a:r>
            <a:endParaRPr lang="en-US" sz="2400" dirty="0" smtClean="0"/>
          </a:p>
          <a:p>
            <a:pPr marL="285750" indent="-285750">
              <a:buSzPct val="110000"/>
              <a:buFont typeface="Arial"/>
              <a:buChar char="•"/>
            </a:pPr>
            <a:endParaRPr lang="en-US" sz="1000" dirty="0" smtClean="0"/>
          </a:p>
          <a:p>
            <a:pPr marL="285750" indent="-285750">
              <a:buSzPct val="110000"/>
              <a:buFont typeface="Arial"/>
              <a:buChar char="•"/>
            </a:pPr>
            <a:endParaRPr lang="en-US" sz="1000" dirty="0"/>
          </a:p>
          <a:p>
            <a:pPr marL="285750" indent="-285750">
              <a:buSzPct val="110000"/>
              <a:buFont typeface="Arial"/>
              <a:buChar char="•"/>
            </a:pPr>
            <a:endParaRPr lang="en-US" sz="1000" dirty="0" smtClean="0"/>
          </a:p>
          <a:p>
            <a:pPr marL="285750" indent="-285750">
              <a:buSzPct val="110000"/>
              <a:buFont typeface="Arial"/>
              <a:buChar char="•"/>
            </a:pPr>
            <a:r>
              <a:rPr lang="en-US" sz="2800" dirty="0" smtClean="0"/>
              <a:t>Three types of attacks</a:t>
            </a:r>
          </a:p>
          <a:p>
            <a:pPr marL="800100" lvl="1" indent="-342900">
              <a:buSzPct val="110000"/>
              <a:buFontTx/>
              <a:buChar char="-"/>
            </a:pPr>
            <a:r>
              <a:rPr lang="en-US" sz="2400" dirty="0" smtClean="0"/>
              <a:t>Random spam attack</a:t>
            </a:r>
          </a:p>
          <a:p>
            <a:pPr marL="800100" lvl="1" indent="-342900">
              <a:buSzPct val="110000"/>
              <a:buFontTx/>
              <a:buChar char="-"/>
            </a:pPr>
            <a:r>
              <a:rPr lang="en-US" sz="2400" dirty="0" smtClean="0"/>
              <a:t>Collusive attack</a:t>
            </a:r>
          </a:p>
          <a:p>
            <a:pPr marL="800100" lvl="1" indent="-342900">
              <a:buSzPct val="110000"/>
              <a:buFontTx/>
              <a:buChar char="-"/>
            </a:pPr>
            <a:r>
              <a:rPr lang="en-US" sz="2400" dirty="0" smtClean="0"/>
              <a:t>Tricky attack</a:t>
            </a:r>
          </a:p>
        </p:txBody>
      </p:sp>
      <p:sp>
        <p:nvSpPr>
          <p:cNvPr id="2" name="矩形标注 1"/>
          <p:cNvSpPr/>
          <p:nvPr/>
        </p:nvSpPr>
        <p:spPr>
          <a:xfrm>
            <a:off x="3792866" y="4816336"/>
            <a:ext cx="4777606" cy="1281467"/>
          </a:xfrm>
          <a:prstGeom prst="wedgeRectCallout">
            <a:avLst>
              <a:gd name="adj1" fmla="val -65314"/>
              <a:gd name="adj2" fmla="val -261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t>Tricky attackers first pretend themselves by </a:t>
            </a:r>
            <a:r>
              <a:rPr lang="en-US" altLang="zh-CN" dirty="0" smtClean="0"/>
              <a:t>publishing correct </a:t>
            </a:r>
            <a:r>
              <a:rPr lang="en-US" altLang="zh-CN" dirty="0"/>
              <a:t>annotations in order to </a:t>
            </a:r>
            <a:r>
              <a:rPr lang="en-US" altLang="zh-CN" dirty="0" smtClean="0"/>
              <a:t>increase reputations.  Then</a:t>
            </a:r>
            <a:r>
              <a:rPr lang="en-US" altLang="zh-CN" dirty="0"/>
              <a:t>, </a:t>
            </a:r>
            <a:r>
              <a:rPr lang="en-US" altLang="zh-CN" dirty="0" smtClean="0"/>
              <a:t>they annotate </a:t>
            </a:r>
            <a:r>
              <a:rPr lang="en-US" altLang="zh-CN" dirty="0"/>
              <a:t>specific victim resources with misleading tags.</a:t>
            </a:r>
            <a:endParaRPr lang="zh-CN" altLang="en-US" dirty="0"/>
          </a:p>
        </p:txBody>
      </p:sp>
    </p:spTree>
    <p:extLst>
      <p:ext uri="{BB962C8B-B14F-4D97-AF65-F5344CB8AC3E}">
        <p14:creationId xmlns:p14="http://schemas.microsoft.com/office/powerpoint/2010/main" val="418500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927095" y="269875"/>
            <a:ext cx="70310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Light-weight and Heavy-weight Attack</a:t>
            </a:r>
            <a:endParaRPr lang="en-US" altLang="zh-CN" sz="3200" dirty="0">
              <a:solidFill>
                <a:srgbClr val="669900"/>
              </a:solidFill>
              <a:latin typeface="Microsoft Sans Serif" charset="0"/>
            </a:endParaRPr>
          </a:p>
        </p:txBody>
      </p:sp>
      <p:pic>
        <p:nvPicPr>
          <p:cNvPr id="2" name="图片 1"/>
          <p:cNvPicPr>
            <a:picLocks noChangeAspect="1"/>
          </p:cNvPicPr>
          <p:nvPr/>
        </p:nvPicPr>
        <p:blipFill>
          <a:blip r:embed="rId3"/>
          <a:stretch>
            <a:fillRect/>
          </a:stretch>
        </p:blipFill>
        <p:spPr>
          <a:xfrm>
            <a:off x="500923" y="1071835"/>
            <a:ext cx="8029602" cy="4403726"/>
          </a:xfrm>
          <a:prstGeom prst="rect">
            <a:avLst/>
          </a:prstGeom>
        </p:spPr>
      </p:pic>
      <p:sp>
        <p:nvSpPr>
          <p:cNvPr id="3" name="矩形 2"/>
          <p:cNvSpPr/>
          <p:nvPr/>
        </p:nvSpPr>
        <p:spPr>
          <a:xfrm>
            <a:off x="685800" y="5689176"/>
            <a:ext cx="7830564"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dirty="0" smtClean="0"/>
              <a:t>Even</a:t>
            </a:r>
            <a:r>
              <a:rPr lang="zh-CN" altLang="en-US" dirty="0" smtClean="0"/>
              <a:t> </a:t>
            </a:r>
            <a:r>
              <a:rPr lang="en-US" altLang="zh-CN" dirty="0" smtClean="0"/>
              <a:t>under heavy-weight attacks</a:t>
            </a:r>
            <a:r>
              <a:rPr lang="zh-CN" altLang="en-US" dirty="0" smtClean="0"/>
              <a:t>, </a:t>
            </a:r>
            <a:r>
              <a:rPr lang="zh-CN" altLang="en-US" dirty="0">
                <a:solidFill>
                  <a:srgbClr val="0000FF"/>
                </a:solidFill>
              </a:rPr>
              <a:t>a given SRaaS user can always obtain </a:t>
            </a:r>
            <a:r>
              <a:rPr lang="zh-CN" altLang="en-US" dirty="0" smtClean="0">
                <a:solidFill>
                  <a:srgbClr val="0000FF"/>
                </a:solidFill>
              </a:rPr>
              <a:t>spam</a:t>
            </a:r>
            <a:r>
              <a:rPr lang="en-US" altLang="zh-CN" dirty="0" smtClean="0">
                <a:solidFill>
                  <a:srgbClr val="0000FF"/>
                </a:solidFill>
              </a:rPr>
              <a:t>-</a:t>
            </a:r>
            <a:r>
              <a:rPr lang="zh-CN" altLang="en-US" dirty="0" smtClean="0">
                <a:solidFill>
                  <a:srgbClr val="0000FF"/>
                </a:solidFill>
              </a:rPr>
              <a:t>free search </a:t>
            </a:r>
            <a:r>
              <a:rPr lang="zh-CN" altLang="en-US" dirty="0">
                <a:solidFill>
                  <a:srgbClr val="0000FF"/>
                </a:solidFill>
              </a:rPr>
              <a:t>results after about 15 tag queries</a:t>
            </a:r>
            <a:r>
              <a:rPr lang="zh-CN" altLang="en-US" dirty="0"/>
              <a:t>. </a:t>
            </a:r>
            <a:r>
              <a:rPr lang="zh-CN" altLang="en-US" dirty="0" smtClean="0"/>
              <a:t> In </a:t>
            </a:r>
            <a:r>
              <a:rPr lang="zh-CN" altLang="en-US" dirty="0"/>
              <a:t>comparison, </a:t>
            </a:r>
            <a:r>
              <a:rPr lang="zh-CN" altLang="en-US" dirty="0" smtClean="0">
                <a:solidFill>
                  <a:srgbClr val="C00000"/>
                </a:solidFill>
              </a:rPr>
              <a:t>the search </a:t>
            </a:r>
            <a:r>
              <a:rPr lang="zh-CN" altLang="en-US" dirty="0">
                <a:solidFill>
                  <a:srgbClr val="C00000"/>
                </a:solidFill>
              </a:rPr>
              <a:t>results of the other four </a:t>
            </a:r>
            <a:r>
              <a:rPr lang="zh-CN" altLang="en-US" dirty="0" smtClean="0">
                <a:solidFill>
                  <a:srgbClr val="C00000"/>
                </a:solidFill>
              </a:rPr>
              <a:t>s</a:t>
            </a:r>
            <a:r>
              <a:rPr lang="en-US" altLang="zh-CN" dirty="0" err="1" smtClean="0">
                <a:solidFill>
                  <a:srgbClr val="C00000"/>
                </a:solidFill>
              </a:rPr>
              <a:t>olution</a:t>
            </a:r>
            <a:r>
              <a:rPr lang="zh-CN" altLang="en-US" dirty="0" smtClean="0">
                <a:solidFill>
                  <a:srgbClr val="C00000"/>
                </a:solidFill>
              </a:rPr>
              <a:t>s </a:t>
            </a:r>
            <a:r>
              <a:rPr lang="zh-CN" altLang="en-US" dirty="0">
                <a:solidFill>
                  <a:srgbClr val="C00000"/>
                </a:solidFill>
              </a:rPr>
              <a:t>are still occupied by </a:t>
            </a:r>
            <a:r>
              <a:rPr lang="zh-CN" altLang="en-US" dirty="0" smtClean="0">
                <a:solidFill>
                  <a:srgbClr val="C00000"/>
                </a:solidFill>
              </a:rPr>
              <a:t>tag spam </a:t>
            </a:r>
            <a:r>
              <a:rPr lang="zh-CN" altLang="en-US" dirty="0">
                <a:solidFill>
                  <a:srgbClr val="C00000"/>
                </a:solidFill>
              </a:rPr>
              <a:t>even after 50 queries.</a:t>
            </a:r>
          </a:p>
        </p:txBody>
      </p:sp>
      <p:sp>
        <p:nvSpPr>
          <p:cNvPr id="6" name="矩形 5"/>
          <p:cNvSpPr/>
          <p:nvPr/>
        </p:nvSpPr>
        <p:spPr>
          <a:xfrm>
            <a:off x="500923" y="1387514"/>
            <a:ext cx="184877" cy="681037"/>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3575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3332801" y="269875"/>
            <a:ext cx="221967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Conclusion</a:t>
            </a:r>
            <a:endParaRPr lang="en-US" altLang="zh-CN" sz="3200" dirty="0">
              <a:solidFill>
                <a:srgbClr val="669900"/>
              </a:solidFill>
              <a:latin typeface="Microsoft Sans Serif" charset="0"/>
            </a:endParaRPr>
          </a:p>
        </p:txBody>
      </p:sp>
      <p:sp>
        <p:nvSpPr>
          <p:cNvPr id="6" name="TextBox 5"/>
          <p:cNvSpPr txBox="1"/>
          <p:nvPr/>
        </p:nvSpPr>
        <p:spPr>
          <a:xfrm>
            <a:off x="472664" y="2534052"/>
            <a:ext cx="8144245" cy="2936188"/>
          </a:xfrm>
          <a:prstGeom prst="rect">
            <a:avLst/>
          </a:prstGeom>
          <a:noFill/>
        </p:spPr>
        <p:txBody>
          <a:bodyPr wrap="square" rtlCol="0" anchor="ctr">
            <a:spAutoFit/>
          </a:bodyPr>
          <a:lstStyle/>
          <a:p>
            <a:pPr marL="285750" indent="-285750">
              <a:lnSpc>
                <a:spcPct val="120000"/>
              </a:lnSpc>
              <a:buSzPct val="110000"/>
              <a:buFont typeface="Arial"/>
              <a:buChar char="•"/>
            </a:pPr>
            <a:r>
              <a:rPr lang="en-US" sz="2800" dirty="0" err="1" smtClean="0"/>
              <a:t>SRaaS</a:t>
            </a:r>
            <a:r>
              <a:rPr lang="en-US" sz="2800" dirty="0" smtClean="0"/>
              <a:t> is a novel tag spam-resistant algorithm</a:t>
            </a:r>
          </a:p>
          <a:p>
            <a:pPr marL="800100" lvl="1" indent="-342900">
              <a:lnSpc>
                <a:spcPct val="120000"/>
              </a:lnSpc>
              <a:buSzPct val="110000"/>
              <a:buFontTx/>
              <a:buChar char="-"/>
            </a:pPr>
            <a:r>
              <a:rPr lang="en-US" sz="2400" dirty="0" smtClean="0"/>
              <a:t>It targets large-scale spam attack models and scenarios</a:t>
            </a:r>
          </a:p>
          <a:p>
            <a:pPr marL="800100" lvl="1" indent="-342900">
              <a:lnSpc>
                <a:spcPct val="120000"/>
              </a:lnSpc>
              <a:buSzPct val="110000"/>
              <a:buFontTx/>
              <a:buChar char="-"/>
            </a:pPr>
            <a:r>
              <a:rPr lang="en-US" sz="2400" dirty="0" smtClean="0"/>
              <a:t>Simple design with not simple, provable guarantees on the defense capability</a:t>
            </a:r>
          </a:p>
          <a:p>
            <a:pPr marL="800100" lvl="1" indent="-342900">
              <a:lnSpc>
                <a:spcPct val="120000"/>
              </a:lnSpc>
              <a:buSzPct val="110000"/>
              <a:buFontTx/>
              <a:buChar char="-"/>
            </a:pPr>
            <a:r>
              <a:rPr lang="en-US" sz="2400" dirty="0" smtClean="0"/>
              <a:t>Effectiveness and efficiency evaluated on a real dataset</a:t>
            </a:r>
          </a:p>
          <a:p>
            <a:pPr marL="285750" indent="-285750">
              <a:lnSpc>
                <a:spcPct val="120000"/>
              </a:lnSpc>
              <a:buSzPct val="110000"/>
              <a:buFont typeface="Arial"/>
              <a:buChar char="•"/>
            </a:pPr>
            <a:endParaRPr lang="en-US" sz="1000" dirty="0" smtClean="0"/>
          </a:p>
          <a:p>
            <a:pPr>
              <a:lnSpc>
                <a:spcPct val="120000"/>
              </a:lnSpc>
              <a:buSzPct val="110000"/>
            </a:pPr>
            <a:endParaRPr lang="en-US" sz="1000" dirty="0"/>
          </a:p>
          <a:p>
            <a:pPr marL="285750" indent="-285750">
              <a:lnSpc>
                <a:spcPct val="120000"/>
              </a:lnSpc>
              <a:buSzPct val="110000"/>
              <a:buFont typeface="Arial"/>
              <a:buChar char="•"/>
            </a:pPr>
            <a:endParaRPr lang="en-US" sz="1000" dirty="0" smtClean="0"/>
          </a:p>
        </p:txBody>
      </p:sp>
      <p:sp>
        <p:nvSpPr>
          <p:cNvPr id="5" name="Rectangle 4"/>
          <p:cNvSpPr/>
          <p:nvPr/>
        </p:nvSpPr>
        <p:spPr>
          <a:xfrm>
            <a:off x="551137" y="1282310"/>
            <a:ext cx="7974793" cy="1240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t>Key Finding from Real-world Measurements</a:t>
            </a:r>
          </a:p>
          <a:p>
            <a:pPr algn="ctr"/>
            <a:r>
              <a:rPr lang="en-US" altLang="zh-CN" sz="2400" dirty="0"/>
              <a:t>A significant portion </a:t>
            </a:r>
            <a:r>
              <a:rPr lang="en-US" altLang="zh-CN" sz="2400" dirty="0" smtClean="0"/>
              <a:t>of </a:t>
            </a:r>
            <a:r>
              <a:rPr lang="en-US" altLang="zh-CN" sz="2400" dirty="0"/>
              <a:t>correct </a:t>
            </a:r>
            <a:r>
              <a:rPr lang="en-US" altLang="zh-CN" sz="2400" dirty="0" smtClean="0"/>
              <a:t>tags </a:t>
            </a:r>
            <a:r>
              <a:rPr lang="en-US" altLang="zh-CN" sz="2400" dirty="0"/>
              <a:t>are contributed by a small number of (M) </a:t>
            </a:r>
            <a:r>
              <a:rPr lang="en-US" altLang="zh-CN" sz="2400" b="1" u="sng" dirty="0"/>
              <a:t>implicit similarity cliques</a:t>
            </a:r>
            <a:r>
              <a:rPr lang="en-US" altLang="zh-CN" sz="2400" dirty="0" smtClean="0"/>
              <a:t>.</a:t>
            </a:r>
            <a:endParaRPr lang="en-US" altLang="zh-CN" sz="2400" dirty="0"/>
          </a:p>
        </p:txBody>
      </p:sp>
      <p:sp>
        <p:nvSpPr>
          <p:cNvPr id="2" name="横卷形 1"/>
          <p:cNvSpPr/>
          <p:nvPr/>
        </p:nvSpPr>
        <p:spPr>
          <a:xfrm>
            <a:off x="1755421" y="5204178"/>
            <a:ext cx="5757333" cy="1100666"/>
          </a:xfrm>
          <a:prstGeom prst="horizontalScroll">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solidFill>
                  <a:srgbClr val="0000FF"/>
                </a:solidFill>
              </a:rPr>
              <a:t>Comments? Questions? </a:t>
            </a:r>
            <a:r>
              <a:rPr lang="en-US" altLang="zh-CN" sz="3200" b="1" dirty="0" smtClean="0">
                <a:solidFill>
                  <a:srgbClr val="0000FF"/>
                </a:solidFill>
                <a:sym typeface="Wingdings" panose="05000000000000000000" pitchFamily="2" charset="2"/>
              </a:rPr>
              <a:t></a:t>
            </a:r>
            <a:endParaRPr lang="zh-CN" altLang="en-US" sz="3200" b="1" dirty="0">
              <a:solidFill>
                <a:srgbClr val="0000FF"/>
              </a:solidFill>
            </a:endParaRPr>
          </a:p>
        </p:txBody>
      </p:sp>
    </p:spTree>
    <p:extLst>
      <p:ext uri="{BB962C8B-B14F-4D97-AF65-F5344CB8AC3E}">
        <p14:creationId xmlns:p14="http://schemas.microsoft.com/office/powerpoint/2010/main" val="1169789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p:cNvSpPr txBox="1">
            <a:spLocks noChangeArrowheads="1"/>
          </p:cNvSpPr>
          <p:nvPr/>
        </p:nvSpPr>
        <p:spPr bwMode="auto">
          <a:xfrm>
            <a:off x="2778125" y="269875"/>
            <a:ext cx="33289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Tagging Systems</a:t>
            </a:r>
          </a:p>
        </p:txBody>
      </p:sp>
      <p:sp>
        <p:nvSpPr>
          <p:cNvPr id="50187"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TextBox 13"/>
          <p:cNvSpPr txBox="1"/>
          <p:nvPr/>
        </p:nvSpPr>
        <p:spPr>
          <a:xfrm>
            <a:off x="687966" y="1071046"/>
            <a:ext cx="7838953" cy="1477328"/>
          </a:xfrm>
          <a:prstGeom prst="rect">
            <a:avLst/>
          </a:prstGeom>
          <a:noFill/>
        </p:spPr>
        <p:txBody>
          <a:bodyPr wrap="square" rtlCol="0" anchor="ctr">
            <a:spAutoFit/>
          </a:bodyPr>
          <a:lstStyle/>
          <a:p>
            <a:pPr marL="285750" indent="-285750">
              <a:buSzPct val="110000"/>
              <a:buFont typeface="Arial"/>
              <a:buChar char="•"/>
            </a:pPr>
            <a:r>
              <a:rPr lang="en-US" sz="3000" dirty="0" smtClean="0"/>
              <a:t>In most systems (like del.icio.us), the tags are contributed by common, uncensored users, sometimes including spam attackers  </a:t>
            </a:r>
            <a:endParaRPr lang="en-US" sz="3000" dirty="0"/>
          </a:p>
        </p:txBody>
      </p:sp>
      <p:pic>
        <p:nvPicPr>
          <p:cNvPr id="2" name="Picture 1" descr="delint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198" y="2624068"/>
            <a:ext cx="5200625" cy="3793665"/>
          </a:xfrm>
          <a:prstGeom prst="rect">
            <a:avLst/>
          </a:prstGeom>
        </p:spPr>
      </p:pic>
    </p:spTree>
    <p:extLst>
      <p:ext uri="{BB962C8B-B14F-4D97-AF65-F5344CB8AC3E}">
        <p14:creationId xmlns:p14="http://schemas.microsoft.com/office/powerpoint/2010/main" val="1357533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3279503" y="269875"/>
            <a:ext cx="232627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Sybil Attack</a:t>
            </a:r>
            <a:endParaRPr lang="en-US" altLang="zh-CN" sz="3200" dirty="0">
              <a:solidFill>
                <a:srgbClr val="669900"/>
              </a:solidFill>
              <a:latin typeface="Microsoft Sans Serif" charset="0"/>
            </a:endParaRPr>
          </a:p>
        </p:txBody>
      </p:sp>
      <p:sp>
        <p:nvSpPr>
          <p:cNvPr id="6" name="TextBox 5"/>
          <p:cNvSpPr txBox="1"/>
          <p:nvPr/>
        </p:nvSpPr>
        <p:spPr>
          <a:xfrm>
            <a:off x="726664" y="1038695"/>
            <a:ext cx="8144245" cy="2382191"/>
          </a:xfrm>
          <a:prstGeom prst="rect">
            <a:avLst/>
          </a:prstGeom>
          <a:noFill/>
        </p:spPr>
        <p:txBody>
          <a:bodyPr wrap="square" rtlCol="0" anchor="ctr">
            <a:spAutoFit/>
          </a:bodyPr>
          <a:lstStyle/>
          <a:p>
            <a:pPr marL="285750" indent="-285750">
              <a:lnSpc>
                <a:spcPct val="120000"/>
              </a:lnSpc>
              <a:buSzPct val="110000"/>
              <a:buFont typeface="Arial"/>
              <a:buChar char="•"/>
            </a:pPr>
            <a:r>
              <a:rPr lang="en-US" sz="2800" dirty="0" smtClean="0"/>
              <a:t>Sybil attack is the most expensive and effective</a:t>
            </a:r>
          </a:p>
          <a:p>
            <a:pPr marL="800100" lvl="1" indent="-342900">
              <a:lnSpc>
                <a:spcPct val="120000"/>
              </a:lnSpc>
              <a:buSzPct val="110000"/>
              <a:buFontTx/>
              <a:buChar char="-"/>
            </a:pPr>
            <a:r>
              <a:rPr lang="en-US" sz="2400" dirty="0" smtClean="0"/>
              <a:t>In general, it will increase the value of M, so each user’s loss is expected to be increased</a:t>
            </a:r>
          </a:p>
          <a:p>
            <a:pPr marL="800100" lvl="1" indent="-342900">
              <a:lnSpc>
                <a:spcPct val="120000"/>
              </a:lnSpc>
              <a:buSzPct val="110000"/>
              <a:buFontTx/>
              <a:buChar char="-"/>
            </a:pPr>
            <a:r>
              <a:rPr lang="en-US" sz="2400" dirty="0" smtClean="0"/>
              <a:t>In the extreme case, it will disable our key finding and thus make our </a:t>
            </a:r>
            <a:r>
              <a:rPr lang="en-US" sz="2400" dirty="0" err="1" smtClean="0"/>
              <a:t>SRaaS</a:t>
            </a:r>
            <a:r>
              <a:rPr lang="en-US" sz="2400" dirty="0" smtClean="0"/>
              <a:t> algorithm ineffective </a:t>
            </a:r>
            <a:endParaRPr lang="en-US" sz="1000" dirty="0" smtClean="0"/>
          </a:p>
        </p:txBody>
      </p:sp>
      <p:pic>
        <p:nvPicPr>
          <p:cNvPr id="1026" name="Picture 2" descr="“金正恩 拥戴”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399" y="3795044"/>
            <a:ext cx="3759201" cy="251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530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9"/>
          <p:cNvSpPr txBox="1">
            <a:spLocks noChangeArrowheads="1"/>
          </p:cNvSpPr>
          <p:nvPr/>
        </p:nvSpPr>
        <p:spPr bwMode="auto">
          <a:xfrm>
            <a:off x="2622275" y="269875"/>
            <a:ext cx="364074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Cold Start Problem</a:t>
            </a:r>
            <a:endParaRPr lang="en-US" altLang="zh-CN" sz="3200" dirty="0">
              <a:solidFill>
                <a:srgbClr val="669900"/>
              </a:solidFill>
              <a:latin typeface="Microsoft Sans Serif" charset="0"/>
            </a:endParaRPr>
          </a:p>
        </p:txBody>
      </p:sp>
      <p:sp>
        <p:nvSpPr>
          <p:cNvPr id="6" name="TextBox 5"/>
          <p:cNvSpPr txBox="1"/>
          <p:nvPr/>
        </p:nvSpPr>
        <p:spPr>
          <a:xfrm>
            <a:off x="726664" y="1129987"/>
            <a:ext cx="8144245" cy="2086725"/>
          </a:xfrm>
          <a:prstGeom prst="rect">
            <a:avLst/>
          </a:prstGeom>
          <a:noFill/>
        </p:spPr>
        <p:txBody>
          <a:bodyPr wrap="square" rtlCol="0" anchor="ctr">
            <a:spAutoFit/>
          </a:bodyPr>
          <a:lstStyle/>
          <a:p>
            <a:pPr marL="285750" indent="-285750">
              <a:lnSpc>
                <a:spcPct val="120000"/>
              </a:lnSpc>
              <a:buSzPct val="110000"/>
              <a:buFont typeface="Arial"/>
              <a:buChar char="•"/>
            </a:pPr>
            <a:r>
              <a:rPr lang="en-US" sz="2800" dirty="0" smtClean="0"/>
              <a:t>The dynamic assessment approach</a:t>
            </a:r>
          </a:p>
          <a:p>
            <a:pPr lvl="1">
              <a:buSzPct val="110000"/>
            </a:pPr>
            <a:r>
              <a:rPr lang="en-US" altLang="zh-CN" sz="2400" dirty="0">
                <a:solidFill>
                  <a:srgbClr val="0000FF"/>
                </a:solidFill>
              </a:rPr>
              <a:t>+   Suitable to arbitrary spam patterns and datasets</a:t>
            </a:r>
          </a:p>
          <a:p>
            <a:pPr lvl="1">
              <a:buSzPct val="110000"/>
            </a:pPr>
            <a:r>
              <a:rPr lang="en-US" altLang="zh-CN" sz="2400" dirty="0">
                <a:solidFill>
                  <a:srgbClr val="0000FF"/>
                </a:solidFill>
              </a:rPr>
              <a:t>+   Much </a:t>
            </a:r>
            <a:r>
              <a:rPr lang="en-US" altLang="zh-CN" sz="2400" dirty="0" smtClean="0">
                <a:solidFill>
                  <a:srgbClr val="0000FF"/>
                </a:solidFill>
              </a:rPr>
              <a:t>lower computation </a:t>
            </a:r>
            <a:r>
              <a:rPr lang="en-US" altLang="zh-CN" sz="2400" dirty="0">
                <a:solidFill>
                  <a:srgbClr val="0000FF"/>
                </a:solidFill>
              </a:rPr>
              <a:t>overhead</a:t>
            </a:r>
          </a:p>
          <a:p>
            <a:pPr marL="800100" lvl="1" indent="-342900">
              <a:buSzPct val="110000"/>
              <a:buFontTx/>
              <a:buChar char="-"/>
            </a:pPr>
            <a:r>
              <a:rPr lang="en-US" altLang="zh-CN" sz="2400" dirty="0" smtClean="0">
                <a:solidFill>
                  <a:srgbClr val="C00000"/>
                </a:solidFill>
              </a:rPr>
              <a:t>May </a:t>
            </a:r>
            <a:r>
              <a:rPr lang="en-US" altLang="zh-CN" sz="2400" dirty="0">
                <a:solidFill>
                  <a:srgbClr val="C00000"/>
                </a:solidFill>
              </a:rPr>
              <a:t>need enormous time to really take </a:t>
            </a:r>
            <a:r>
              <a:rPr lang="en-US" altLang="zh-CN" sz="2400" dirty="0" smtClean="0">
                <a:solidFill>
                  <a:srgbClr val="C00000"/>
                </a:solidFill>
              </a:rPr>
              <a:t>effect, especially </a:t>
            </a:r>
            <a:r>
              <a:rPr lang="en-US" altLang="zh-CN" sz="2400" b="1" dirty="0" smtClean="0">
                <a:solidFill>
                  <a:srgbClr val="C00000"/>
                </a:solidFill>
              </a:rPr>
              <a:t>for a new comer who has very little reputation</a:t>
            </a:r>
          </a:p>
        </p:txBody>
      </p:sp>
      <p:pic>
        <p:nvPicPr>
          <p:cNvPr id="2" name="Picture 2" descr="“social network”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09" y="3497793"/>
            <a:ext cx="2672291" cy="267229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821794" y="3339748"/>
            <a:ext cx="462279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dirty="0" smtClean="0"/>
              <a:t>Quick start by importing her social-network friends’ reputations</a:t>
            </a:r>
            <a:endParaRPr lang="zh-CN" altLang="en-US" sz="2400" dirty="0"/>
          </a:p>
        </p:txBody>
      </p:sp>
      <p:pic>
        <p:nvPicPr>
          <p:cNvPr id="5" name="图片 4"/>
          <p:cNvPicPr>
            <a:picLocks noChangeAspect="1"/>
          </p:cNvPicPr>
          <p:nvPr/>
        </p:nvPicPr>
        <p:blipFill>
          <a:blip r:embed="rId4"/>
          <a:stretch>
            <a:fillRect/>
          </a:stretch>
        </p:blipFill>
        <p:spPr>
          <a:xfrm>
            <a:off x="4713110" y="4293781"/>
            <a:ext cx="2777067" cy="2102637"/>
          </a:xfrm>
          <a:prstGeom prst="rect">
            <a:avLst/>
          </a:prstGeom>
        </p:spPr>
      </p:pic>
    </p:spTree>
    <p:extLst>
      <p:ext uri="{BB962C8B-B14F-4D97-AF65-F5344CB8AC3E}">
        <p14:creationId xmlns:p14="http://schemas.microsoft.com/office/powerpoint/2010/main" val="3223202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586483" y="269875"/>
            <a:ext cx="3712274"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Tag Spam Problem</a:t>
            </a:r>
            <a:endParaRPr lang="en-US" altLang="zh-CN" sz="3200" dirty="0">
              <a:solidFill>
                <a:srgbClr val="669900"/>
              </a:solidFill>
              <a:latin typeface="Microsoft Sans Serif" charset="0"/>
            </a:endParaRP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 name="Picture 6"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043" y="153441"/>
            <a:ext cx="807408" cy="796690"/>
          </a:xfrm>
          <a:prstGeom prst="rect">
            <a:avLst/>
          </a:prstGeom>
        </p:spPr>
      </p:pic>
      <p:sp>
        <p:nvSpPr>
          <p:cNvPr id="37" name="文本框 36"/>
          <p:cNvSpPr txBox="1"/>
          <p:nvPr/>
        </p:nvSpPr>
        <p:spPr>
          <a:xfrm>
            <a:off x="4345234" y="1665774"/>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Ugly</a:t>
            </a:r>
            <a:endParaRPr lang="zh-CN" altLang="en-US" sz="2400" dirty="0"/>
          </a:p>
        </p:txBody>
      </p:sp>
      <p:sp>
        <p:nvSpPr>
          <p:cNvPr id="40" name="文本框 39"/>
          <p:cNvSpPr txBox="1"/>
          <p:nvPr/>
        </p:nvSpPr>
        <p:spPr>
          <a:xfrm>
            <a:off x="5731263" y="1665774"/>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Poor</a:t>
            </a:r>
            <a:endParaRPr lang="zh-CN" altLang="en-US" sz="2400" dirty="0"/>
          </a:p>
        </p:txBody>
      </p:sp>
      <p:sp>
        <p:nvSpPr>
          <p:cNvPr id="41" name="文本框 40"/>
          <p:cNvSpPr txBox="1"/>
          <p:nvPr/>
        </p:nvSpPr>
        <p:spPr>
          <a:xfrm>
            <a:off x="7117292" y="1665774"/>
            <a:ext cx="9896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Dirty</a:t>
            </a:r>
            <a:endParaRPr lang="zh-CN" altLang="en-US" sz="2400" dirty="0"/>
          </a:p>
        </p:txBody>
      </p:sp>
      <p:sp>
        <p:nvSpPr>
          <p:cNvPr id="42" name="文本框 41"/>
          <p:cNvSpPr txBox="1"/>
          <p:nvPr/>
        </p:nvSpPr>
        <p:spPr>
          <a:xfrm>
            <a:off x="4345234" y="2470366"/>
            <a:ext cx="15415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Expensive</a:t>
            </a:r>
            <a:endParaRPr lang="zh-CN" altLang="en-US" sz="2400" dirty="0"/>
          </a:p>
        </p:txBody>
      </p:sp>
      <p:sp>
        <p:nvSpPr>
          <p:cNvPr id="44" name="文本框 43"/>
          <p:cNvSpPr txBox="1"/>
          <p:nvPr/>
        </p:nvSpPr>
        <p:spPr>
          <a:xfrm>
            <a:off x="6314238" y="2470366"/>
            <a:ext cx="179273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Disgusting</a:t>
            </a:r>
            <a:endParaRPr lang="zh-CN" altLang="en-US" sz="2400" dirty="0"/>
          </a:p>
        </p:txBody>
      </p:sp>
      <p:sp>
        <p:nvSpPr>
          <p:cNvPr id="45" name="文本框 44"/>
          <p:cNvSpPr txBox="1"/>
          <p:nvPr/>
        </p:nvSpPr>
        <p:spPr>
          <a:xfrm>
            <a:off x="4345234" y="3274958"/>
            <a:ext cx="126561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Garbage</a:t>
            </a:r>
            <a:endParaRPr lang="zh-CN" altLang="en-US" sz="2400" dirty="0"/>
          </a:p>
        </p:txBody>
      </p:sp>
      <p:sp>
        <p:nvSpPr>
          <p:cNvPr id="46" name="文本框 45"/>
          <p:cNvSpPr txBox="1"/>
          <p:nvPr/>
        </p:nvSpPr>
        <p:spPr>
          <a:xfrm>
            <a:off x="5977969" y="3274957"/>
            <a:ext cx="7737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a:t>B</a:t>
            </a:r>
            <a:r>
              <a:rPr lang="en-US" altLang="zh-CN" sz="2400" dirty="0" smtClean="0"/>
              <a:t>ad</a:t>
            </a:r>
            <a:endParaRPr lang="zh-CN" altLang="en-US" sz="2400" dirty="0"/>
          </a:p>
        </p:txBody>
      </p:sp>
      <p:sp>
        <p:nvSpPr>
          <p:cNvPr id="47" name="文本框 46"/>
          <p:cNvSpPr txBox="1"/>
          <p:nvPr/>
        </p:nvSpPr>
        <p:spPr>
          <a:xfrm>
            <a:off x="7117292" y="3274958"/>
            <a:ext cx="989675"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Fine</a:t>
            </a:r>
            <a:endParaRPr lang="zh-CN" altLang="en-US" sz="2400" dirty="0"/>
          </a:p>
        </p:txBody>
      </p:sp>
      <p:sp>
        <p:nvSpPr>
          <p:cNvPr id="49" name="文本框 48"/>
          <p:cNvSpPr txBox="1"/>
          <p:nvPr/>
        </p:nvSpPr>
        <p:spPr>
          <a:xfrm>
            <a:off x="4350407" y="4273872"/>
            <a:ext cx="1627562"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Wonderful</a:t>
            </a:r>
            <a:endParaRPr lang="zh-CN" altLang="en-US" sz="2400" dirty="0"/>
          </a:p>
        </p:txBody>
      </p:sp>
      <p:sp>
        <p:nvSpPr>
          <p:cNvPr id="50" name="文本框 49"/>
          <p:cNvSpPr txBox="1"/>
          <p:nvPr/>
        </p:nvSpPr>
        <p:spPr>
          <a:xfrm>
            <a:off x="6411629" y="4273871"/>
            <a:ext cx="1442033"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Delicious</a:t>
            </a:r>
            <a:endParaRPr lang="zh-CN" altLang="en-US" sz="2400" dirty="0"/>
          </a:p>
        </p:txBody>
      </p:sp>
      <p:sp>
        <p:nvSpPr>
          <p:cNvPr id="51" name="文本框 50"/>
          <p:cNvSpPr txBox="1"/>
          <p:nvPr/>
        </p:nvSpPr>
        <p:spPr>
          <a:xfrm>
            <a:off x="4350407" y="5041953"/>
            <a:ext cx="2293880"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Excellent service</a:t>
            </a:r>
            <a:endParaRPr lang="zh-CN" altLang="en-US" sz="2400" dirty="0"/>
          </a:p>
        </p:txBody>
      </p:sp>
      <p:sp>
        <p:nvSpPr>
          <p:cNvPr id="52" name="文本框 51"/>
          <p:cNvSpPr txBox="1"/>
          <p:nvPr/>
        </p:nvSpPr>
        <p:spPr>
          <a:xfrm>
            <a:off x="4350407" y="5808370"/>
            <a:ext cx="1747404"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Best startup</a:t>
            </a:r>
            <a:endParaRPr lang="zh-CN" altLang="en-US" sz="2400" dirty="0"/>
          </a:p>
        </p:txBody>
      </p:sp>
      <p:sp>
        <p:nvSpPr>
          <p:cNvPr id="53" name="文本框 52"/>
          <p:cNvSpPr txBox="1"/>
          <p:nvPr/>
        </p:nvSpPr>
        <p:spPr>
          <a:xfrm>
            <a:off x="7079415" y="5031401"/>
            <a:ext cx="909393"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Clean</a:t>
            </a:r>
            <a:endParaRPr lang="zh-CN" altLang="en-US" sz="2400" dirty="0"/>
          </a:p>
        </p:txBody>
      </p:sp>
      <p:sp>
        <p:nvSpPr>
          <p:cNvPr id="54" name="文本框 53"/>
          <p:cNvSpPr txBox="1"/>
          <p:nvPr/>
        </p:nvSpPr>
        <p:spPr>
          <a:xfrm>
            <a:off x="6354647" y="5810033"/>
            <a:ext cx="7737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a:t>B</a:t>
            </a:r>
            <a:r>
              <a:rPr lang="en-US" altLang="zh-CN" sz="2400" dirty="0" smtClean="0"/>
              <a:t>ad</a:t>
            </a:r>
            <a:endParaRPr lang="zh-CN" altLang="en-US" sz="2400" dirty="0"/>
          </a:p>
        </p:txBody>
      </p:sp>
      <p:sp>
        <p:nvSpPr>
          <p:cNvPr id="55" name="文本框 54"/>
          <p:cNvSpPr txBox="1"/>
          <p:nvPr/>
        </p:nvSpPr>
        <p:spPr>
          <a:xfrm>
            <a:off x="7396575" y="5810034"/>
            <a:ext cx="713995" cy="461665"/>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dirty="0" smtClean="0"/>
              <a:t>Hot!</a:t>
            </a:r>
            <a:endParaRPr lang="zh-CN" altLang="en-US" sz="2400" dirty="0"/>
          </a:p>
        </p:txBody>
      </p:sp>
      <p:pic>
        <p:nvPicPr>
          <p:cNvPr id="1066" name="Picture 42" descr="http://imgsrc.baidu.com/imgad/pic/item/2934349b033b5bb5a3fbf7dd3cd3d539b600bce1.jpg"/>
          <p:cNvPicPr>
            <a:picLocks noChangeAspect="1" noChangeArrowheads="1"/>
          </p:cNvPicPr>
          <p:nvPr/>
        </p:nvPicPr>
        <p:blipFill rotWithShape="1">
          <a:blip r:embed="rId4">
            <a:extLst>
              <a:ext uri="{28A0092B-C50C-407E-A947-70E740481C1C}">
                <a14:useLocalDpi xmlns:a14="http://schemas.microsoft.com/office/drawing/2010/main" val="0"/>
              </a:ext>
            </a:extLst>
          </a:blip>
          <a:srcRect b="3305"/>
          <a:stretch/>
        </p:blipFill>
        <p:spPr bwMode="auto">
          <a:xfrm>
            <a:off x="1044157" y="1518472"/>
            <a:ext cx="2321268" cy="229504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bad restaurant”的图片搜索结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996" y="4306556"/>
            <a:ext cx="2616632" cy="196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8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586483" y="269875"/>
            <a:ext cx="3712274"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rgbClr val="669900"/>
                </a:solidFill>
                <a:latin typeface="Microsoft Sans Serif" charset="0"/>
              </a:rPr>
              <a:t>T</a:t>
            </a:r>
            <a:r>
              <a:rPr lang="en-US" altLang="zh-CN" sz="3200" dirty="0" smtClean="0">
                <a:solidFill>
                  <a:srgbClr val="669900"/>
                </a:solidFill>
                <a:latin typeface="Microsoft Sans Serif" charset="0"/>
              </a:rPr>
              <a:t>ag Spam Problem</a:t>
            </a:r>
            <a:endParaRPr lang="en-US" altLang="zh-CN" sz="3200" dirty="0">
              <a:solidFill>
                <a:srgbClr val="669900"/>
              </a:solidFill>
              <a:latin typeface="Microsoft Sans Serif" charset="0"/>
            </a:endParaRPr>
          </a:p>
        </p:txBody>
      </p:sp>
      <p:sp>
        <p:nvSpPr>
          <p:cNvPr id="4"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 name="Picture 6"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043" y="153441"/>
            <a:ext cx="807408" cy="796690"/>
          </a:xfrm>
          <a:prstGeom prst="rect">
            <a:avLst/>
          </a:prstGeom>
        </p:spPr>
      </p:pic>
      <p:pic>
        <p:nvPicPr>
          <p:cNvPr id="2" name="Picture 1" descr="Screen Shot 2017-07-31 at 10.27.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9611">
            <a:off x="431800" y="2350912"/>
            <a:ext cx="6959600" cy="3602617"/>
          </a:xfrm>
          <a:prstGeom prst="rect">
            <a:avLst/>
          </a:prstGeom>
          <a:ln>
            <a:solidFill>
              <a:srgbClr val="000000"/>
            </a:solidFill>
          </a:ln>
        </p:spPr>
      </p:pic>
      <p:pic>
        <p:nvPicPr>
          <p:cNvPr id="5" name="Picture 4" descr="Screen Shot 2017-07-31 at 10.27.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198" y="1541424"/>
            <a:ext cx="6557517" cy="2154275"/>
          </a:xfrm>
          <a:prstGeom prst="rect">
            <a:avLst/>
          </a:prstGeom>
          <a:ln>
            <a:solidFill>
              <a:schemeClr val="tx1"/>
            </a:solidFill>
          </a:ln>
        </p:spPr>
      </p:pic>
    </p:spTree>
    <p:extLst>
      <p:ext uri="{BB962C8B-B14F-4D97-AF65-F5344CB8AC3E}">
        <p14:creationId xmlns:p14="http://schemas.microsoft.com/office/powerpoint/2010/main" val="153655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300251" y="269875"/>
            <a:ext cx="4284747"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State-of-the-Art Efforts</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487437" y="1095531"/>
            <a:ext cx="8173156" cy="5016758"/>
          </a:xfrm>
          <a:prstGeom prst="rect">
            <a:avLst/>
          </a:prstGeom>
          <a:noFill/>
        </p:spPr>
        <p:txBody>
          <a:bodyPr wrap="square" rtlCol="0" anchor="ctr">
            <a:spAutoFit/>
          </a:bodyPr>
          <a:lstStyle/>
          <a:p>
            <a:pPr marL="285750" indent="-285750">
              <a:buSzPct val="110000"/>
              <a:buFont typeface="Arial"/>
              <a:buChar char="•"/>
            </a:pPr>
            <a:r>
              <a:rPr lang="en-US" sz="2800" dirty="0" smtClean="0"/>
              <a:t>Static detection</a:t>
            </a:r>
            <a:r>
              <a:rPr lang="en-US" sz="2800" dirty="0" smtClean="0">
                <a:solidFill>
                  <a:schemeClr val="bg1"/>
                </a:solidFill>
              </a:rPr>
              <a:t>: identifying spam via machine learning and data mining techniques</a:t>
            </a:r>
          </a:p>
          <a:p>
            <a:pPr marL="800100" lvl="1" indent="-342900">
              <a:buSzPct val="110000"/>
              <a:buFontTx/>
              <a:buChar char="-"/>
            </a:pPr>
            <a:r>
              <a:rPr lang="en-US" sz="2400" dirty="0" smtClean="0">
                <a:solidFill>
                  <a:schemeClr val="bg1"/>
                </a:solidFill>
              </a:rPr>
              <a:t>Limited to specific</a:t>
            </a:r>
          </a:p>
          <a:p>
            <a:pPr marL="800100" lvl="1" indent="-342900">
              <a:buSzPct val="110000"/>
              <a:buFontTx/>
              <a:buChar char="-"/>
            </a:pPr>
            <a:r>
              <a:rPr lang="en-US" sz="2400" dirty="0" smtClean="0">
                <a:solidFill>
                  <a:schemeClr val="bg1"/>
                </a:solidFill>
              </a:rPr>
              <a:t> spam patterns and datasets</a:t>
            </a:r>
          </a:p>
          <a:p>
            <a:pPr marL="800100" lvl="1" indent="-342900">
              <a:buSzPct val="110000"/>
              <a:buFontTx/>
              <a:buChar char="-"/>
            </a:pPr>
            <a:r>
              <a:rPr lang="en-US" sz="2400" dirty="0" smtClean="0">
                <a:solidFill>
                  <a:schemeClr val="bg1"/>
                </a:solidFill>
              </a:rPr>
              <a:t>Introduce much computational overhead</a:t>
            </a:r>
          </a:p>
          <a:p>
            <a:pPr marL="285750" indent="-285750">
              <a:buSzPct val="110000"/>
              <a:buFont typeface="Arial"/>
              <a:buChar char="•"/>
            </a:pPr>
            <a:endParaRPr lang="en-US" sz="1000" dirty="0" smtClean="0">
              <a:solidFill>
                <a:schemeClr val="bg1"/>
              </a:solidFill>
            </a:endParaRPr>
          </a:p>
          <a:p>
            <a:pPr marL="285750" indent="-285750">
              <a:buSzPct val="110000"/>
              <a:buFont typeface="Arial"/>
              <a:buChar char="•"/>
            </a:pPr>
            <a:endParaRPr lang="en-US" sz="1000" dirty="0" smtClean="0">
              <a:solidFill>
                <a:schemeClr val="bg1"/>
              </a:solidFill>
            </a:endParaRPr>
          </a:p>
          <a:p>
            <a:pPr marL="285750" indent="-285750">
              <a:buSzPct val="110000"/>
              <a:buFont typeface="Arial"/>
              <a:buChar char="•"/>
            </a:pPr>
            <a:endParaRPr lang="en-US" sz="1000" dirty="0">
              <a:solidFill>
                <a:schemeClr val="bg1"/>
              </a:solidFill>
            </a:endParaRPr>
          </a:p>
          <a:p>
            <a:pPr marL="285750" indent="-285750">
              <a:buSzPct val="110000"/>
              <a:buFont typeface="Arial"/>
              <a:buChar char="•"/>
            </a:pPr>
            <a:endParaRPr lang="en-US" sz="1000" dirty="0" smtClean="0">
              <a:solidFill>
                <a:schemeClr val="bg1"/>
              </a:solidFill>
            </a:endParaRPr>
          </a:p>
          <a:p>
            <a:pPr marL="285750" indent="-285750">
              <a:buSzPct val="110000"/>
              <a:buFont typeface="Arial"/>
              <a:buChar char="•"/>
            </a:pPr>
            <a:r>
              <a:rPr lang="en-US" sz="2800" dirty="0" smtClean="0"/>
              <a:t>Dynamic assessment</a:t>
            </a:r>
            <a:r>
              <a:rPr lang="en-US" sz="2800" dirty="0" smtClean="0">
                <a:solidFill>
                  <a:schemeClr val="bg1"/>
                </a:solidFill>
              </a:rPr>
              <a:t>: evaluating the quality of users’ tagging behaviors via historical activities</a:t>
            </a:r>
          </a:p>
          <a:p>
            <a:pPr marL="800100" lvl="1" indent="-342900">
              <a:buSzPct val="110000"/>
              <a:buFont typeface="Wingdings" charset="2"/>
              <a:buChar char="ü"/>
            </a:pPr>
            <a:r>
              <a:rPr lang="en-US" sz="2400" dirty="0" smtClean="0">
                <a:solidFill>
                  <a:schemeClr val="bg1"/>
                </a:solidFill>
              </a:rPr>
              <a:t>Suitable to arbitrary spam patterns and datasets</a:t>
            </a:r>
          </a:p>
          <a:p>
            <a:pPr marL="800100" lvl="1" indent="-342900">
              <a:buSzPct val="110000"/>
              <a:buFont typeface="Wingdings" charset="2"/>
              <a:buChar char="ü"/>
            </a:pPr>
            <a:r>
              <a:rPr lang="en-US" sz="2400" dirty="0" smtClean="0">
                <a:solidFill>
                  <a:schemeClr val="bg1"/>
                </a:solidFill>
              </a:rPr>
              <a:t>Much lower overhead</a:t>
            </a:r>
          </a:p>
          <a:p>
            <a:pPr marL="800100" lvl="1" indent="-342900">
              <a:buSzPct val="110000"/>
              <a:buFontTx/>
              <a:buChar char="-"/>
            </a:pPr>
            <a:r>
              <a:rPr lang="en-US" sz="2400" dirty="0" smtClean="0">
                <a:solidFill>
                  <a:schemeClr val="bg1"/>
                </a:solidFill>
              </a:rPr>
              <a:t>Subject to heuristic algorithms</a:t>
            </a:r>
          </a:p>
          <a:p>
            <a:pPr marL="800100" lvl="1" indent="-342900">
              <a:buSzPct val="110000"/>
              <a:buFontTx/>
              <a:buChar char="-"/>
            </a:pPr>
            <a:r>
              <a:rPr lang="en-US" sz="2400" dirty="0" smtClean="0">
                <a:solidFill>
                  <a:schemeClr val="bg1"/>
                </a:solidFill>
              </a:rPr>
              <a:t>No provable or quantifiable guarantees on capability</a:t>
            </a:r>
          </a:p>
        </p:txBody>
      </p:sp>
    </p:spTree>
    <p:extLst>
      <p:ext uri="{BB962C8B-B14F-4D97-AF65-F5344CB8AC3E}">
        <p14:creationId xmlns:p14="http://schemas.microsoft.com/office/powerpoint/2010/main" val="2414021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300251" y="269875"/>
            <a:ext cx="4284747"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smtClean="0">
                <a:solidFill>
                  <a:srgbClr val="669900"/>
                </a:solidFill>
                <a:latin typeface="Microsoft Sans Serif" charset="0"/>
              </a:rPr>
              <a:t>State-of-the-Art Efforts</a:t>
            </a:r>
            <a:endParaRPr lang="en-US" altLang="zh-CN" sz="3200" dirty="0">
              <a:solidFill>
                <a:srgbClr val="669900"/>
              </a:solidFill>
              <a:latin typeface="Microsoft Sans Serif" charset="0"/>
            </a:endParaRPr>
          </a:p>
        </p:txBody>
      </p:sp>
      <p:sp>
        <p:nvSpPr>
          <p:cNvPr id="3" name="Rectangle 11"/>
          <p:cNvSpPr>
            <a:spLocks noChangeArrowheads="1"/>
          </p:cNvSpPr>
          <p:nvPr/>
        </p:nvSpPr>
        <p:spPr bwMode="auto">
          <a:xfrm>
            <a:off x="685800" y="990600"/>
            <a:ext cx="7772400" cy="76200"/>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Box 3"/>
          <p:cNvSpPr txBox="1"/>
          <p:nvPr/>
        </p:nvSpPr>
        <p:spPr>
          <a:xfrm>
            <a:off x="487437" y="1085130"/>
            <a:ext cx="8173156" cy="4862870"/>
          </a:xfrm>
          <a:prstGeom prst="rect">
            <a:avLst/>
          </a:prstGeom>
          <a:noFill/>
        </p:spPr>
        <p:txBody>
          <a:bodyPr wrap="square" rtlCol="0" anchor="ctr">
            <a:spAutoFit/>
          </a:bodyPr>
          <a:lstStyle/>
          <a:p>
            <a:pPr marL="285750" indent="-285750">
              <a:buSzPct val="110000"/>
              <a:buFont typeface="Arial"/>
              <a:buChar char="•"/>
            </a:pPr>
            <a:r>
              <a:rPr lang="en-US" sz="2800" dirty="0" smtClean="0"/>
              <a:t>Static detection: identifying spam via machine learning and data mining techniques</a:t>
            </a:r>
          </a:p>
          <a:p>
            <a:pPr marL="800100" lvl="1" indent="-342900">
              <a:buSzPct val="110000"/>
              <a:buFontTx/>
              <a:buChar char="-"/>
            </a:pPr>
            <a:r>
              <a:rPr lang="en-US" sz="2400" dirty="0" smtClean="0">
                <a:solidFill>
                  <a:schemeClr val="bg1"/>
                </a:solidFill>
              </a:rPr>
              <a:t>Limited to specific spam patterns and datasets</a:t>
            </a:r>
          </a:p>
          <a:p>
            <a:pPr marL="800100" lvl="1" indent="-342900">
              <a:buSzPct val="110000"/>
              <a:buFontTx/>
              <a:buChar char="-"/>
            </a:pPr>
            <a:r>
              <a:rPr lang="en-US" sz="2400" dirty="0" smtClean="0">
                <a:solidFill>
                  <a:schemeClr val="bg1"/>
                </a:solidFill>
              </a:rPr>
              <a:t>Introduce</a:t>
            </a:r>
          </a:p>
          <a:p>
            <a:pPr marL="800100" lvl="1" indent="-342900">
              <a:buSzPct val="110000"/>
              <a:buFontTx/>
              <a:buChar char="-"/>
            </a:pPr>
            <a:r>
              <a:rPr lang="en-US" sz="2400" dirty="0" smtClean="0">
                <a:solidFill>
                  <a:schemeClr val="bg1"/>
                </a:solidFill>
              </a:rPr>
              <a:t> much computational overhead</a:t>
            </a:r>
          </a:p>
          <a:p>
            <a:pPr marL="285750" indent="-285750">
              <a:buSzPct val="110000"/>
              <a:buFont typeface="Arial"/>
              <a:buChar char="•"/>
            </a:pPr>
            <a:endParaRPr lang="en-US" sz="1000" dirty="0" smtClean="0">
              <a:solidFill>
                <a:schemeClr val="bg1"/>
              </a:solidFill>
            </a:endParaRPr>
          </a:p>
          <a:p>
            <a:pPr marL="285750" indent="-285750">
              <a:buSzPct val="110000"/>
              <a:buFont typeface="Arial"/>
              <a:buChar char="•"/>
            </a:pPr>
            <a:endParaRPr lang="en-US" sz="1000" dirty="0">
              <a:solidFill>
                <a:schemeClr val="bg1"/>
              </a:solidFill>
            </a:endParaRPr>
          </a:p>
          <a:p>
            <a:pPr marL="285750" indent="-285750">
              <a:buSzPct val="110000"/>
              <a:buFont typeface="Arial"/>
              <a:buChar char="•"/>
            </a:pPr>
            <a:endParaRPr lang="en-US" sz="1000" dirty="0" smtClean="0">
              <a:solidFill>
                <a:schemeClr val="bg1"/>
              </a:solidFill>
            </a:endParaRPr>
          </a:p>
          <a:p>
            <a:pPr marL="285750" indent="-285750">
              <a:buSzPct val="110000"/>
              <a:buFont typeface="Arial"/>
              <a:buChar char="•"/>
            </a:pPr>
            <a:r>
              <a:rPr lang="en-US" sz="2800" dirty="0" smtClean="0"/>
              <a:t>Dynamic assessment</a:t>
            </a:r>
            <a:r>
              <a:rPr lang="en-US" sz="2800" dirty="0" smtClean="0">
                <a:solidFill>
                  <a:schemeClr val="bg1"/>
                </a:solidFill>
              </a:rPr>
              <a:t>: evaluating the quality of users’ tagging behaviors via historical activities</a:t>
            </a:r>
          </a:p>
          <a:p>
            <a:pPr marL="800100" lvl="1" indent="-342900">
              <a:buSzPct val="110000"/>
              <a:buFont typeface="Wingdings" charset="2"/>
              <a:buChar char="ü"/>
            </a:pPr>
            <a:r>
              <a:rPr lang="en-US" sz="2400" dirty="0" smtClean="0">
                <a:solidFill>
                  <a:schemeClr val="bg1"/>
                </a:solidFill>
              </a:rPr>
              <a:t>Suitable to arbitrary spam patterns and datasets</a:t>
            </a:r>
          </a:p>
          <a:p>
            <a:pPr marL="800100" lvl="1" indent="-342900">
              <a:buSzPct val="110000"/>
              <a:buFont typeface="Wingdings" charset="2"/>
              <a:buChar char="ü"/>
            </a:pPr>
            <a:r>
              <a:rPr lang="en-US" sz="2400" dirty="0" smtClean="0">
                <a:solidFill>
                  <a:schemeClr val="bg1"/>
                </a:solidFill>
              </a:rPr>
              <a:t>Much lower overhead</a:t>
            </a:r>
          </a:p>
          <a:p>
            <a:pPr marL="800100" lvl="1" indent="-342900">
              <a:buSzPct val="110000"/>
              <a:buFontTx/>
              <a:buChar char="-"/>
            </a:pPr>
            <a:r>
              <a:rPr lang="en-US" sz="2400" dirty="0" smtClean="0">
                <a:solidFill>
                  <a:schemeClr val="bg1"/>
                </a:solidFill>
              </a:rPr>
              <a:t>Subject to heuristic algorithms</a:t>
            </a:r>
          </a:p>
          <a:p>
            <a:pPr marL="800100" lvl="1" indent="-342900">
              <a:buSzPct val="110000"/>
              <a:buFontTx/>
              <a:buChar char="-"/>
            </a:pPr>
            <a:r>
              <a:rPr lang="en-US" sz="2400" dirty="0" smtClean="0">
                <a:solidFill>
                  <a:schemeClr val="bg1"/>
                </a:solidFill>
              </a:rPr>
              <a:t>No provable or quantifiable guarantees on capability</a:t>
            </a:r>
          </a:p>
        </p:txBody>
      </p:sp>
    </p:spTree>
    <p:extLst>
      <p:ext uri="{BB962C8B-B14F-4D97-AF65-F5344CB8AC3E}">
        <p14:creationId xmlns:p14="http://schemas.microsoft.com/office/powerpoint/2010/main" val="3191315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4100</TotalTime>
  <Words>4441</Words>
  <Application>Microsoft Office PowerPoint</Application>
  <PresentationFormat>全屏显示(4:3)</PresentationFormat>
  <Paragraphs>485</Paragraphs>
  <Slides>51</Slides>
  <Notes>50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51</vt:i4>
      </vt:variant>
    </vt:vector>
  </HeadingPairs>
  <TitlesOfParts>
    <vt:vector size="59" baseType="lpstr">
      <vt:lpstr>宋体</vt:lpstr>
      <vt:lpstr>Arial</vt:lpstr>
      <vt:lpstr>Calibri</vt:lpstr>
      <vt:lpstr>Comic Sans MS</vt:lpstr>
      <vt:lpstr>Microsoft Sans Serif</vt:lpstr>
      <vt:lpstr>Verdana</vt:lpstr>
      <vt:lpstr>Wingdings</vt:lpstr>
      <vt:lpstr>Office Theme</vt:lpstr>
      <vt:lpstr>Resisting Tag Spam by Leveraging Implicit User Behaviors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Yale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Resisting Tag Spam by Leveraging Implicit User Behaviors</dc:title>
  <dc:creator>Ennan Zhai</dc:creator>
  <cp:lastModifiedBy>lizhenhua</cp:lastModifiedBy>
  <cp:revision>224</cp:revision>
  <dcterms:created xsi:type="dcterms:W3CDTF">2017-07-31T13:23:48Z</dcterms:created>
  <dcterms:modified xsi:type="dcterms:W3CDTF">2017-08-30T08:36:02Z</dcterms:modified>
</cp:coreProperties>
</file>